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0.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1.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2.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3.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16.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7.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8.xml" ContentType="application/vnd.openxmlformats-officedocument.presentationml.notesSlide+xml"/>
  <Override PartName="/ppt/media/image15.jpg" ContentType="image/jpeg"/>
  <Override PartName="/ppt/notesSlides/notesSlide19.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0.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1.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22.xml" ContentType="application/vnd.openxmlformats-officedocument.presentationml.notesSlide+xml"/>
  <Override PartName="/ppt/media/image16.jpg" ContentType="image/jpeg"/>
  <Override PartName="/ppt/notesSlides/notesSlide23.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24.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25.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26.xml" ContentType="application/vnd.openxmlformats-officedocument.presentationml.notesSlide+xml"/>
  <Override PartName="/ppt/media/image17.jpg" ContentType="image/jpeg"/>
  <Override PartName="/ppt/notesSlides/notesSlide27.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28.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29.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drawings/drawing5.xml" ContentType="application/vnd.openxmlformats-officedocument.drawingml.chartshapes+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drawings/drawing6.xml" ContentType="application/vnd.openxmlformats-officedocument.drawingml.chartshapes+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media/image22.jp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7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7560" r:id="rId3"/>
    <p:sldId id="8719" r:id="rId4"/>
    <p:sldId id="8711" r:id="rId5"/>
    <p:sldId id="7230" r:id="rId6"/>
    <p:sldId id="2404" r:id="rId7"/>
    <p:sldId id="2388" r:id="rId8"/>
    <p:sldId id="7882" r:id="rId9"/>
    <p:sldId id="7883" r:id="rId10"/>
    <p:sldId id="4824" r:id="rId11"/>
    <p:sldId id="8712" r:id="rId12"/>
    <p:sldId id="8713" r:id="rId13"/>
    <p:sldId id="8714" r:id="rId14"/>
    <p:sldId id="8737" r:id="rId15"/>
    <p:sldId id="8715" r:id="rId16"/>
    <p:sldId id="8716" r:id="rId17"/>
    <p:sldId id="8717" r:id="rId18"/>
    <p:sldId id="8720" r:id="rId19"/>
    <p:sldId id="8721" r:id="rId20"/>
    <p:sldId id="8752" r:id="rId21"/>
    <p:sldId id="8738" r:id="rId22"/>
    <p:sldId id="8722" r:id="rId23"/>
    <p:sldId id="8723" r:id="rId24"/>
    <p:sldId id="8724" r:id="rId25"/>
    <p:sldId id="8745" r:id="rId26"/>
    <p:sldId id="8725" r:id="rId27"/>
    <p:sldId id="8726" r:id="rId28"/>
    <p:sldId id="8727" r:id="rId29"/>
    <p:sldId id="8743" r:id="rId30"/>
    <p:sldId id="8728" r:id="rId31"/>
    <p:sldId id="8729" r:id="rId32"/>
    <p:sldId id="8730" r:id="rId33"/>
    <p:sldId id="8744" r:id="rId34"/>
    <p:sldId id="8731" r:id="rId35"/>
    <p:sldId id="8732" r:id="rId36"/>
    <p:sldId id="8733" r:id="rId37"/>
    <p:sldId id="8734" r:id="rId38"/>
    <p:sldId id="7416" r:id="rId39"/>
    <p:sldId id="8735" r:id="rId40"/>
    <p:sldId id="8746" r:id="rId41"/>
    <p:sldId id="8736" r:id="rId42"/>
    <p:sldId id="7706" r:id="rId43"/>
    <p:sldId id="4754" r:id="rId44"/>
    <p:sldId id="4753" r:id="rId45"/>
    <p:sldId id="7201" r:id="rId46"/>
    <p:sldId id="7202" r:id="rId47"/>
    <p:sldId id="7203" r:id="rId48"/>
    <p:sldId id="7204" r:id="rId49"/>
    <p:sldId id="7556" r:id="rId50"/>
    <p:sldId id="2894" r:id="rId51"/>
    <p:sldId id="262" r:id="rId52"/>
    <p:sldId id="522"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144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chartUserShapes" Target="../drawings/drawing5.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chartUserShapes" Target="../drawings/drawing6.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Research</a:t>
            </a:r>
            <a:r>
              <a:rPr lang="en-US" sz="1400" b="1" baseline="0" dirty="0">
                <a:solidFill>
                  <a:schemeClr val="tx1"/>
                </a:solidFill>
              </a:rPr>
              <a:t> Contribution</a:t>
            </a:r>
            <a:endParaRPr lang="en-US" sz="1400" b="1" dirty="0">
              <a:solidFill>
                <a:schemeClr val="tx1"/>
              </a:solidFill>
            </a:endParaRPr>
          </a:p>
        </c:rich>
      </c:tx>
      <c:overlay val="0"/>
      <c:spPr>
        <a:noFill/>
        <a:ln>
          <a:noFill/>
        </a:ln>
        <a:effectLst/>
      </c:spPr>
      <c:txPr>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1-B415-48F5-81D7-6C865B47E33E}"/>
              </c:ext>
            </c:extLst>
          </c:dPt>
          <c:dPt>
            <c:idx val="1"/>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3-B415-48F5-81D7-6C865B47E33E}"/>
              </c:ext>
            </c:extLst>
          </c:dPt>
          <c:dLbls>
            <c:dLbl>
              <c:idx val="0"/>
              <c:layout>
                <c:manualLayout>
                  <c:x val="-0.15432063603591187"/>
                  <c:y val="-0.3097333011081207"/>
                </c:manualLayout>
              </c:layout>
              <c:spPr>
                <a:noFill/>
                <a:ln>
                  <a:noFill/>
                </a:ln>
                <a:effectLst/>
              </c:spPr>
              <c:txPr>
                <a:bodyPr rot="0" spcFirstLastPara="1" vertOverflow="ellipsis" vert="horz" wrap="square" lIns="38100" tIns="19050" rIns="38100" bIns="19050" anchor="ctr" anchorCtr="1">
                  <a:spAutoFit/>
                </a:bodyPr>
                <a:lstStyle/>
                <a:p>
                  <a:pPr>
                    <a:defRPr lang="ja-JP" sz="800" b="1" i="0" u="none" strike="noStrike" kern="1200" baseline="0">
                      <a:solidFill>
                        <a:schemeClr val="bg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415-48F5-81D7-6C865B47E33E}"/>
                </c:ext>
              </c:extLst>
            </c:dLbl>
            <c:dLbl>
              <c:idx val="1"/>
              <c:layout>
                <c:manualLayout>
                  <c:x val="4.9622372808334751E-2"/>
                  <c:y val="8.4519766667208295E-3"/>
                </c:manualLayout>
              </c:layout>
              <c:spPr>
                <a:noFill/>
                <a:ln>
                  <a:noFill/>
                </a:ln>
                <a:effectLst/>
              </c:spPr>
              <c:txPr>
                <a:bodyPr rot="0" spcFirstLastPara="1" vertOverflow="ellipsis" vert="horz" wrap="square" lIns="38100" tIns="19050" rIns="38100" bIns="19050" anchor="ctr" anchorCtr="1">
                  <a:noAutofit/>
                </a:bodyPr>
                <a:lstStyle/>
                <a:p>
                  <a:pPr>
                    <a:defRPr lang="ja-JP" sz="8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14378497959565"/>
                      <c:h val="0.2131283817818436"/>
                    </c:manualLayout>
                  </c15:layout>
                </c:ext>
                <c:ext xmlns:c16="http://schemas.microsoft.com/office/drawing/2014/chart" uri="{C3380CC4-5D6E-409C-BE32-E72D297353CC}">
                  <c16:uniqueId val="{00000003-B415-48F5-81D7-6C865B47E33E}"/>
                </c:ext>
              </c:extLst>
            </c:dLbl>
            <c:spPr>
              <a:noFill/>
              <a:ln>
                <a:noFill/>
              </a:ln>
              <a:effectLst/>
            </c:spPr>
            <c:txPr>
              <a:bodyPr rot="0" spcFirstLastPara="1" vertOverflow="ellipsis" vert="horz" wrap="square" lIns="38100" tIns="19050" rIns="38100" bIns="19050" anchor="ctr" anchorCtr="1">
                <a:spAutoFit/>
              </a:bodyPr>
              <a:lstStyle/>
              <a:p>
                <a:pPr>
                  <a:defRPr lang="ja-JP" sz="8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Primary Research</c:v>
                </c:pt>
                <c:pt idx="1">
                  <c:v>Desk Research</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B415-48F5-81D7-6C865B47E33E}"/>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19330338751E-2"/>
          <c:y val="0.24715299302116908"/>
          <c:w val="0.95804792260294591"/>
          <c:h val="0.48834277578382229"/>
        </c:manualLayout>
      </c:layout>
      <c:barChart>
        <c:barDir val="col"/>
        <c:grouping val="clustered"/>
        <c:varyColors val="0"/>
        <c:ser>
          <c:idx val="0"/>
          <c:order val="0"/>
          <c:tx>
            <c:strRef>
              <c:f>Sheet1!$B$1</c:f>
              <c:strCache>
                <c:ptCount val="1"/>
                <c:pt idx="0">
                  <c:v>Volume (Billion Litres)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_ * #,##0.0_ ;_ * \-#,##0.0_ ;_ * "-"??_ ;_ @_ </c:formatCode>
                <c:ptCount val="6"/>
                <c:pt idx="0">
                  <c:v>25.518518518518515</c:v>
                </c:pt>
                <c:pt idx="1">
                  <c:v>30.7</c:v>
                </c:pt>
                <c:pt idx="2">
                  <c:v>44.921875</c:v>
                </c:pt>
                <c:pt idx="3">
                  <c:v>60.985074626865668</c:v>
                </c:pt>
                <c:pt idx="4">
                  <c:v>85.521126760563391</c:v>
                </c:pt>
                <c:pt idx="5">
                  <c:v>121.68493150684932</c:v>
                </c:pt>
              </c:numCache>
            </c:numRef>
          </c:val>
          <c:extLst>
            <c:ext xmlns:c16="http://schemas.microsoft.com/office/drawing/2014/chart" uri="{C3380CC4-5D6E-409C-BE32-E72D297353CC}">
              <c16:uniqueId val="{00000000-DE57-4470-9EDC-A430E4EBC64C}"/>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_ * #,##0.0_ ;_ * \-#,##0.0_ ;_ * &quot;-&quot;??_ ;_ @_ "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3320044979169057"/>
        </c:manualLayout>
      </c:layout>
      <c:barChart>
        <c:barDir val="col"/>
        <c:grouping val="percentStacked"/>
        <c:varyColors val="0"/>
        <c:ser>
          <c:idx val="6"/>
          <c:order val="0"/>
          <c:tx>
            <c:strRef>
              <c:f>Sheet1!$E$1</c:f>
              <c:strCache>
                <c:ptCount val="1"/>
                <c:pt idx="0">
                  <c:v>Others</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1.4717040000000001</c:v>
                </c:pt>
                <c:pt idx="1">
                  <c:v>1.8898920000000006</c:v>
                </c:pt>
                <c:pt idx="2">
                  <c:v>2.6794999999999987</c:v>
                </c:pt>
                <c:pt idx="3">
                  <c:v>3.3995520000000021</c:v>
                </c:pt>
                <c:pt idx="4">
                  <c:v>4.7908079999999984</c:v>
                </c:pt>
                <c:pt idx="5">
                  <c:v>6.1381530000000142</c:v>
                </c:pt>
              </c:numCache>
            </c:numRef>
          </c:val>
          <c:extLst>
            <c:ext xmlns:c16="http://schemas.microsoft.com/office/drawing/2014/chart" uri="{C3380CC4-5D6E-409C-BE32-E72D297353CC}">
              <c16:uniqueId val="{00000004-90D6-4AFB-AEF2-F7160527FD64}"/>
            </c:ext>
          </c:extLst>
        </c:ser>
        <c:ser>
          <c:idx val="5"/>
          <c:order val="1"/>
          <c:tx>
            <c:strRef>
              <c:f>Sheet1!$D$1</c:f>
              <c:strCache>
                <c:ptCount val="1"/>
                <c:pt idx="0">
                  <c:v>Agriculture</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2.3398439999999998</c:v>
                </c:pt>
                <c:pt idx="1">
                  <c:v>3.1442940000000008</c:v>
                </c:pt>
                <c:pt idx="2">
                  <c:v>4.9507500000000002</c:v>
                </c:pt>
                <c:pt idx="3">
                  <c:v>7.0565219999999993</c:v>
                </c:pt>
                <c:pt idx="4">
                  <c:v>10.528848</c:v>
                </c:pt>
                <c:pt idx="5">
                  <c:v>15.447536999999999</c:v>
                </c:pt>
              </c:numCache>
            </c:numRef>
          </c:val>
          <c:extLst>
            <c:ext xmlns:c16="http://schemas.microsoft.com/office/drawing/2014/chart" uri="{C3380CC4-5D6E-409C-BE32-E72D297353CC}">
              <c16:uniqueId val="{00000000-64FA-4A6E-B60C-A2175073DAA2}"/>
            </c:ext>
          </c:extLst>
        </c:ser>
        <c:ser>
          <c:idx val="2"/>
          <c:order val="2"/>
          <c:tx>
            <c:strRef>
              <c:f>Sheet1!$C$1</c:f>
              <c:strCache>
                <c:ptCount val="1"/>
                <c:pt idx="0">
                  <c:v>Construction</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3.3251140000000001</c:v>
                </c:pt>
                <c:pt idx="1">
                  <c:v>4.4852699999999999</c:v>
                </c:pt>
                <c:pt idx="2">
                  <c:v>7.0207500000000005</c:v>
                </c:pt>
                <c:pt idx="3">
                  <c:v>10.039302000000001</c:v>
                </c:pt>
                <c:pt idx="4">
                  <c:v>15.016056000000001</c:v>
                </c:pt>
                <c:pt idx="5">
                  <c:v>22.083137999999998</c:v>
                </c:pt>
              </c:numCache>
            </c:numRef>
          </c:val>
          <c:extLst>
            <c:ext xmlns:c16="http://schemas.microsoft.com/office/drawing/2014/chart" uri="{C3380CC4-5D6E-409C-BE32-E72D297353CC}">
              <c16:uniqueId val="{00000001-64FA-4A6E-B60C-A2175073DAA2}"/>
            </c:ext>
          </c:extLst>
        </c:ser>
        <c:ser>
          <c:idx val="0"/>
          <c:order val="3"/>
          <c:tx>
            <c:strRef>
              <c:f>Sheet1!$B$1</c:f>
              <c:strCache>
                <c:ptCount val="1"/>
                <c:pt idx="0">
                  <c:v>Automotive</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6.6433379999999991</c:v>
                </c:pt>
                <c:pt idx="1">
                  <c:v>8.9005440000000018</c:v>
                </c:pt>
                <c:pt idx="2">
                  <c:v>14.099</c:v>
                </c:pt>
                <c:pt idx="3">
                  <c:v>20.364623999999999</c:v>
                </c:pt>
                <c:pt idx="4">
                  <c:v>30.384287999999998</c:v>
                </c:pt>
                <c:pt idx="5">
                  <c:v>45.161171999999993</c:v>
                </c:pt>
              </c:numCache>
            </c:numRef>
          </c:val>
          <c:extLst>
            <c:ext xmlns:c16="http://schemas.microsoft.com/office/drawing/2014/chart" uri="{C3380CC4-5D6E-409C-BE32-E72D297353CC}">
              <c16:uniqueId val="{00000000-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011537268421405"/>
          <c:y val="2.3956842452934044E-3"/>
          <c:w val="0.77548783152440603"/>
          <c:h val="0.53320044979169057"/>
        </c:manualLayout>
      </c:layout>
      <c:barChart>
        <c:barDir val="col"/>
        <c:grouping val="percentStacked"/>
        <c:varyColors val="0"/>
        <c:ser>
          <c:idx val="6"/>
          <c:order val="0"/>
          <c:tx>
            <c:strRef>
              <c:f>Sheet1!$E$1</c:f>
              <c:strCache>
                <c:ptCount val="1"/>
                <c:pt idx="0">
                  <c:v>Others</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2.2622166666666637</c:v>
                </c:pt>
                <c:pt idx="1">
                  <c:v>2.5373549999999998</c:v>
                </c:pt>
                <c:pt idx="2">
                  <c:v>3.4387695312499953</c:v>
                </c:pt>
                <c:pt idx="3">
                  <c:v>4.5281417910447717</c:v>
                </c:pt>
                <c:pt idx="4">
                  <c:v>5.8539211267605555</c:v>
                </c:pt>
                <c:pt idx="5">
                  <c:v>7.6722349315068428</c:v>
                </c:pt>
              </c:numCache>
            </c:numRef>
          </c:val>
          <c:extLst>
            <c:ext xmlns:c16="http://schemas.microsoft.com/office/drawing/2014/chart" uri="{C3380CC4-5D6E-409C-BE32-E72D297353CC}">
              <c16:uniqueId val="{00000004-90D6-4AFB-AEF2-F7160527FD64}"/>
            </c:ext>
          </c:extLst>
        </c:ser>
        <c:ser>
          <c:idx val="5"/>
          <c:order val="1"/>
          <c:tx>
            <c:strRef>
              <c:f>Sheet1!$D$1</c:f>
              <c:strCache>
                <c:ptCount val="1"/>
                <c:pt idx="0">
                  <c:v>Agriculture</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4.098274074074074</c:v>
                </c:pt>
                <c:pt idx="1">
                  <c:v>4.9826100000000002</c:v>
                </c:pt>
                <c:pt idx="2">
                  <c:v>7.412109375</c:v>
                </c:pt>
                <c:pt idx="3">
                  <c:v>10.111325373134328</c:v>
                </c:pt>
                <c:pt idx="4">
                  <c:v>14.264923943661973</c:v>
                </c:pt>
                <c:pt idx="5">
                  <c:v>20.333552054794524</c:v>
                </c:pt>
              </c:numCache>
            </c:numRef>
          </c:val>
          <c:extLst>
            <c:ext xmlns:c16="http://schemas.microsoft.com/office/drawing/2014/chart" uri="{C3380CC4-5D6E-409C-BE32-E72D297353CC}">
              <c16:uniqueId val="{00000000-64FA-4A6E-B60C-A2175073DAA2}"/>
            </c:ext>
          </c:extLst>
        </c:ser>
        <c:ser>
          <c:idx val="2"/>
          <c:order val="2"/>
          <c:tx>
            <c:strRef>
              <c:f>Sheet1!$C$1</c:f>
              <c:strCache>
                <c:ptCount val="1"/>
                <c:pt idx="0">
                  <c:v>Construction</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6.4000444444444442</c:v>
                </c:pt>
                <c:pt idx="1">
                  <c:v>7.7363999999999997</c:v>
                </c:pt>
                <c:pt idx="2">
                  <c:v>11.374218749999999</c:v>
                </c:pt>
                <c:pt idx="3">
                  <c:v>15.484110447761195</c:v>
                </c:pt>
                <c:pt idx="4">
                  <c:v>21.782230985915493</c:v>
                </c:pt>
                <c:pt idx="5">
                  <c:v>31.127005479452059</c:v>
                </c:pt>
              </c:numCache>
            </c:numRef>
          </c:val>
          <c:extLst>
            <c:ext xmlns:c16="http://schemas.microsoft.com/office/drawing/2014/chart" uri="{C3380CC4-5D6E-409C-BE32-E72D297353CC}">
              <c16:uniqueId val="{00000001-64FA-4A6E-B60C-A2175073DAA2}"/>
            </c:ext>
          </c:extLst>
        </c:ser>
        <c:ser>
          <c:idx val="0"/>
          <c:order val="3"/>
          <c:tx>
            <c:strRef>
              <c:f>Sheet1!$B$1</c:f>
              <c:strCache>
                <c:ptCount val="1"/>
                <c:pt idx="0">
                  <c:v>Automotive</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12.75798333333333</c:v>
                </c:pt>
                <c:pt idx="1">
                  <c:v>15.443634999999999</c:v>
                </c:pt>
                <c:pt idx="2">
                  <c:v>22.696777343750004</c:v>
                </c:pt>
                <c:pt idx="3">
                  <c:v>30.861497014925373</c:v>
                </c:pt>
                <c:pt idx="4">
                  <c:v>43.620050704225356</c:v>
                </c:pt>
                <c:pt idx="5">
                  <c:v>62.552139041095899</c:v>
                </c:pt>
              </c:numCache>
            </c:numRef>
          </c:val>
          <c:extLst>
            <c:ext xmlns:c16="http://schemas.microsoft.com/office/drawing/2014/chart" uri="{C3380CC4-5D6E-409C-BE32-E72D297353CC}">
              <c16:uniqueId val="{00000000-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31639532131E-2"/>
          <c:y val="0.2547656478425024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2.4729996296296299</c:v>
                </c:pt>
                <c:pt idx="1">
                  <c:v>2.9707775999999999</c:v>
                </c:pt>
                <c:pt idx="2">
                  <c:v>5.4941250000000013</c:v>
                </c:pt>
                <c:pt idx="3">
                  <c:v>9.3766991641791044</c:v>
                </c:pt>
                <c:pt idx="4">
                  <c:v>16.725366760563382</c:v>
                </c:pt>
                <c:pt idx="5">
                  <c:v>27.522211068493156</c:v>
                </c:pt>
              </c:numCache>
            </c:numRef>
          </c:val>
          <c:extLst>
            <c:ext xmlns:c16="http://schemas.microsoft.com/office/drawing/2014/chart" uri="{C3380CC4-5D6E-409C-BE32-E72D297353CC}">
              <c16:uniqueId val="{00000000-2209-4B9B-9CE8-7FAF2907FD36}"/>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7760258605756294"/>
          <c:w val="0.95804792260294591"/>
          <c:h val="0.48834277578382229"/>
        </c:manualLayout>
      </c:layout>
      <c:barChart>
        <c:barDir val="col"/>
        <c:grouping val="clustered"/>
        <c:varyColors val="0"/>
        <c:ser>
          <c:idx val="0"/>
          <c:order val="0"/>
          <c:tx>
            <c:strRef>
              <c:f>Sheet1!$B$1</c:f>
              <c:strCache>
                <c:ptCount val="1"/>
                <c:pt idx="0">
                  <c:v>Volume (Billion Litres)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_ * #,##0.0_ ;_ * \-#,##0.0_ ;_ * "-"??_ ;_ @_ </c:formatCode>
                <c:ptCount val="6"/>
                <c:pt idx="0">
                  <c:v>2.2481814814814816</c:v>
                </c:pt>
                <c:pt idx="1">
                  <c:v>3.09456</c:v>
                </c:pt>
                <c:pt idx="2">
                  <c:v>4.9054687499999998</c:v>
                </c:pt>
                <c:pt idx="3">
                  <c:v>7.9463552238805963</c:v>
                </c:pt>
                <c:pt idx="4">
                  <c:v>13.59785915492958</c:v>
                </c:pt>
                <c:pt idx="5">
                  <c:v>21.501727397260275</c:v>
                </c:pt>
              </c:numCache>
            </c:numRef>
          </c:val>
          <c:extLst>
            <c:ext xmlns:c16="http://schemas.microsoft.com/office/drawing/2014/chart" uri="{C3380CC4-5D6E-409C-BE32-E72D297353CC}">
              <c16:uniqueId val="{00000000-DE57-4470-9EDC-A430E4EBC64C}"/>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_ * #,##0.0_ ;_ * \-#,##0.0_ ;_ * &quot;-&quot;??_ ;_ @_ "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0699006453987885"/>
          <c:y val="0.86817972603117566"/>
          <c:w val="0.18601975716151031"/>
          <c:h val="0.1245225599920931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3320044979169057"/>
        </c:manualLayout>
      </c:layout>
      <c:barChart>
        <c:barDir val="col"/>
        <c:grouping val="percentStacked"/>
        <c:varyColors val="0"/>
        <c:ser>
          <c:idx val="0"/>
          <c:order val="0"/>
          <c:tx>
            <c:strRef>
              <c:f>Sheet1!$E$1</c:f>
              <c:strCache>
                <c:ptCount val="1"/>
                <c:pt idx="0">
                  <c:v>Others</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0.1510922747435692</c:v>
                </c:pt>
                <c:pt idx="1">
                  <c:v>0.19616989794232284</c:v>
                </c:pt>
                <c:pt idx="2">
                  <c:v>0.36717524168325016</c:v>
                </c:pt>
                <c:pt idx="3">
                  <c:v>0.63698284101137659</c:v>
                </c:pt>
                <c:pt idx="4">
                  <c:v>1.1296436812305861</c:v>
                </c:pt>
                <c:pt idx="5">
                  <c:v>1.8404625463511681</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Agriculture</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0.36549139128194824</c:v>
                </c:pt>
                <c:pt idx="1">
                  <c:v>0.41952590455910399</c:v>
                </c:pt>
                <c:pt idx="2">
                  <c:v>0.75155586324000023</c:v>
                </c:pt>
                <c:pt idx="3">
                  <c:v>1.2570926119311869</c:v>
                </c:pt>
                <c:pt idx="4">
                  <c:v>2.262307227781994</c:v>
                </c:pt>
                <c:pt idx="5">
                  <c:v>3.7281256846848008</c:v>
                </c:pt>
              </c:numCache>
            </c:numRef>
          </c:val>
          <c:extLst>
            <c:ext xmlns:c16="http://schemas.microsoft.com/office/drawing/2014/chart" uri="{C3380CC4-5D6E-409C-BE32-E72D297353CC}">
              <c16:uniqueId val="{00000001-64FA-4A6E-B60C-A2175073DAA2}"/>
            </c:ext>
          </c:extLst>
        </c:ser>
        <c:ser>
          <c:idx val="5"/>
          <c:order val="2"/>
          <c:tx>
            <c:strRef>
              <c:f>Sheet1!$C$1</c:f>
              <c:strCache>
                <c:ptCount val="1"/>
                <c:pt idx="0">
                  <c:v>Construction</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0.47330032633587416</c:v>
                </c:pt>
                <c:pt idx="1">
                  <c:v>0.56558671042406394</c:v>
                </c:pt>
                <c:pt idx="2">
                  <c:v>1.0592451586762504</c:v>
                </c:pt>
                <c:pt idx="3">
                  <c:v>1.8341584953106456</c:v>
                </c:pt>
                <c:pt idx="4">
                  <c:v>3.2816592912936682</c:v>
                </c:pt>
                <c:pt idx="5">
                  <c:v>5.4081887849287904</c:v>
                </c:pt>
              </c:numCache>
            </c:numRef>
          </c:val>
          <c:extLst>
            <c:ext xmlns:c16="http://schemas.microsoft.com/office/drawing/2014/chart" uri="{C3380CC4-5D6E-409C-BE32-E72D297353CC}">
              <c16:uniqueId val="{00000000-64FA-4A6E-B60C-A2175073DAA2}"/>
            </c:ext>
          </c:extLst>
        </c:ser>
        <c:ser>
          <c:idx val="6"/>
          <c:order val="3"/>
          <c:tx>
            <c:strRef>
              <c:f>Sheet1!$B$1</c:f>
              <c:strCache>
                <c:ptCount val="1"/>
                <c:pt idx="0">
                  <c:v>Automotive</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1.4831156372682386</c:v>
                </c:pt>
                <c:pt idx="1">
                  <c:v>1.7894950870745088</c:v>
                </c:pt>
                <c:pt idx="2">
                  <c:v>3.3161487364005007</c:v>
                </c:pt>
                <c:pt idx="3">
                  <c:v>5.6484652159258948</c:v>
                </c:pt>
                <c:pt idx="4">
                  <c:v>10.051756560257131</c:v>
                </c:pt>
                <c:pt idx="5">
                  <c:v>16.5454340525284</c:v>
                </c:pt>
              </c:numCache>
            </c:numRef>
          </c:val>
          <c:extLst>
            <c:ext xmlns:c16="http://schemas.microsoft.com/office/drawing/2014/chart" uri="{C3380CC4-5D6E-409C-BE32-E72D297353CC}">
              <c16:uniqueId val="{00000004-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549645994394633"/>
        </c:manualLayout>
      </c:layout>
      <c:barChart>
        <c:barDir val="col"/>
        <c:grouping val="percentStacked"/>
        <c:varyColors val="0"/>
        <c:ser>
          <c:idx val="0"/>
          <c:order val="0"/>
          <c:tx>
            <c:strRef>
              <c:f>Sheet1!$E$1</c:f>
              <c:strCache>
                <c:ptCount val="1"/>
                <c:pt idx="0">
                  <c:v>Others</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0.17232021040144443</c:v>
                </c:pt>
                <c:pt idx="1">
                  <c:v>0.23642822125439997</c:v>
                </c:pt>
                <c:pt idx="2">
                  <c:v>0.37855257070312587</c:v>
                </c:pt>
                <c:pt idx="3">
                  <c:v>0.6216389986688059</c:v>
                </c:pt>
                <c:pt idx="4">
                  <c:v>1.0580273923132402</c:v>
                </c:pt>
                <c:pt idx="5">
                  <c:v>1.6872583952967553</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Agriculture</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0.32774909143262965</c:v>
                </c:pt>
                <c:pt idx="1">
                  <c:v>0.44504405356319998</c:v>
                </c:pt>
                <c:pt idx="2">
                  <c:v>0.68396185528124986</c:v>
                </c:pt>
                <c:pt idx="3">
                  <c:v>1.0866043202743878</c:v>
                </c:pt>
                <c:pt idx="4">
                  <c:v>1.8757458028394367</c:v>
                </c:pt>
                <c:pt idx="5">
                  <c:v>2.971758043920822</c:v>
                </c:pt>
              </c:numCache>
            </c:numRef>
          </c:val>
          <c:extLst>
            <c:ext xmlns:c16="http://schemas.microsoft.com/office/drawing/2014/chart" uri="{C3380CC4-5D6E-409C-BE32-E72D297353CC}">
              <c16:uniqueId val="{00000001-64FA-4A6E-B60C-A2175073DAA2}"/>
            </c:ext>
          </c:extLst>
        </c:ser>
        <c:ser>
          <c:idx val="5"/>
          <c:order val="2"/>
          <c:tx>
            <c:strRef>
              <c:f>Sheet1!$C$1</c:f>
              <c:strCache>
                <c:ptCount val="1"/>
                <c:pt idx="0">
                  <c:v>Construction</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0.40939533157755564</c:v>
                </c:pt>
                <c:pt idx="1">
                  <c:v>0.56235814236000004</c:v>
                </c:pt>
                <c:pt idx="2">
                  <c:v>0.90325828490625015</c:v>
                </c:pt>
                <c:pt idx="3">
                  <c:v>1.4855018963504776</c:v>
                </c:pt>
                <c:pt idx="4">
                  <c:v>2.5502047841104236</c:v>
                </c:pt>
                <c:pt idx="5">
                  <c:v>4.0040824233879864</c:v>
                </c:pt>
              </c:numCache>
            </c:numRef>
          </c:val>
          <c:extLst>
            <c:ext xmlns:c16="http://schemas.microsoft.com/office/drawing/2014/chart" uri="{C3380CC4-5D6E-409C-BE32-E72D297353CC}">
              <c16:uniqueId val="{00000000-64FA-4A6E-B60C-A2175073DAA2}"/>
            </c:ext>
          </c:extLst>
        </c:ser>
        <c:ser>
          <c:idx val="6"/>
          <c:order val="3"/>
          <c:tx>
            <c:strRef>
              <c:f>Sheet1!$B$1</c:f>
              <c:strCache>
                <c:ptCount val="1"/>
                <c:pt idx="0">
                  <c:v>Automotive</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1.3387168480698517</c:v>
                </c:pt>
                <c:pt idx="1">
                  <c:v>1.8507295828224</c:v>
                </c:pt>
                <c:pt idx="2">
                  <c:v>2.9396960391093745</c:v>
                </c:pt>
                <c:pt idx="3">
                  <c:v>4.7526100085869247</c:v>
                </c:pt>
                <c:pt idx="4">
                  <c:v>8.1138811756664797</c:v>
                </c:pt>
                <c:pt idx="5">
                  <c:v>12.838628534654713</c:v>
                </c:pt>
              </c:numCache>
            </c:numRef>
          </c:val>
          <c:extLst>
            <c:ext xmlns:c16="http://schemas.microsoft.com/office/drawing/2014/chart" uri="{C3380CC4-5D6E-409C-BE32-E72D297353CC}">
              <c16:uniqueId val="{00000004-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3320044979169057"/>
        </c:manualLayout>
      </c:layout>
      <c:barChart>
        <c:barDir val="col"/>
        <c:grouping val="percentStacked"/>
        <c:varyColors val="0"/>
        <c:ser>
          <c:idx val="0"/>
          <c:order val="0"/>
          <c:tx>
            <c:strRef>
              <c:f>Sheet1!$E$1</c:f>
              <c:strCache>
                <c:ptCount val="1"/>
                <c:pt idx="0">
                  <c:v>East </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0.14615427811111123</c:v>
                </c:pt>
                <c:pt idx="1">
                  <c:v>0.16398692351999974</c:v>
                </c:pt>
                <c:pt idx="2">
                  <c:v>0.29393568750000065</c:v>
                </c:pt>
                <c:pt idx="3">
                  <c:v>0.48571301670447825</c:v>
                </c:pt>
                <c:pt idx="4">
                  <c:v>0.8680465348732368</c:v>
                </c:pt>
                <c:pt idx="5">
                  <c:v>1.4146416489205482</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North</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0.641001504</c:v>
                </c:pt>
                <c:pt idx="1">
                  <c:v>0.77864080895999999</c:v>
                </c:pt>
                <c:pt idx="2">
                  <c:v>1.4427572250000003</c:v>
                </c:pt>
                <c:pt idx="3">
                  <c:v>2.4632588704298506</c:v>
                </c:pt>
                <c:pt idx="4">
                  <c:v>4.3753559445633812</c:v>
                </c:pt>
                <c:pt idx="5">
                  <c:v>7.1832970888767145</c:v>
                </c:pt>
              </c:numCache>
            </c:numRef>
          </c:val>
          <c:extLst>
            <c:ext xmlns:c16="http://schemas.microsoft.com/office/drawing/2014/chart" uri="{C3380CC4-5D6E-409C-BE32-E72D297353CC}">
              <c16:uniqueId val="{00000001-64FA-4A6E-B60C-A2175073DAA2}"/>
            </c:ext>
          </c:extLst>
        </c:ser>
        <c:ser>
          <c:idx val="6"/>
          <c:order val="2"/>
          <c:tx>
            <c:strRef>
              <c:f>Sheet1!$B$1</c:f>
              <c:strCache>
                <c:ptCount val="1"/>
                <c:pt idx="0">
                  <c:v>West</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0.8197993772222224</c:v>
                </c:pt>
                <c:pt idx="1">
                  <c:v>0.98659524095999995</c:v>
                </c:pt>
                <c:pt idx="2">
                  <c:v>1.8273459750000005</c:v>
                </c:pt>
                <c:pt idx="3">
                  <c:v>3.1243161615044777</c:v>
                </c:pt>
                <c:pt idx="4">
                  <c:v>5.5795823513239444</c:v>
                </c:pt>
                <c:pt idx="5">
                  <c:v>9.1979229390904127</c:v>
                </c:pt>
              </c:numCache>
            </c:numRef>
          </c:val>
          <c:extLst>
            <c:ext xmlns:c16="http://schemas.microsoft.com/office/drawing/2014/chart" uri="{C3380CC4-5D6E-409C-BE32-E72D297353CC}">
              <c16:uniqueId val="{00000004-90D6-4AFB-AEF2-F7160527FD64}"/>
            </c:ext>
          </c:extLst>
        </c:ser>
        <c:ser>
          <c:idx val="5"/>
          <c:order val="3"/>
          <c:tx>
            <c:strRef>
              <c:f>Sheet1!$C$1</c:f>
              <c:strCache>
                <c:ptCount val="1"/>
                <c:pt idx="0">
                  <c:v>South</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0.86604447029629639</c:v>
                </c:pt>
                <c:pt idx="1">
                  <c:v>1.04155462656</c:v>
                </c:pt>
                <c:pt idx="2">
                  <c:v>1.9300861125000004</c:v>
                </c:pt>
                <c:pt idx="3">
                  <c:v>3.3034111155402983</c:v>
                </c:pt>
                <c:pt idx="4">
                  <c:v>5.902381929802818</c:v>
                </c:pt>
                <c:pt idx="5">
                  <c:v>9.7263493916054831</c:v>
                </c:pt>
              </c:numCache>
            </c:numRef>
          </c:val>
          <c:extLst>
            <c:ext xmlns:c16="http://schemas.microsoft.com/office/drawing/2014/chart" uri="{C3380CC4-5D6E-409C-BE32-E72D297353CC}">
              <c16:uniqueId val="{00000000-64FA-4A6E-B60C-A2175073DAA2}"/>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278001422331101"/>
          <c:y val="5.807584629360826E-5"/>
          <c:w val="0.77548783152440603"/>
          <c:h val="0.5549645994394633"/>
        </c:manualLayout>
      </c:layout>
      <c:barChart>
        <c:barDir val="col"/>
        <c:grouping val="percentStacked"/>
        <c:varyColors val="0"/>
        <c:ser>
          <c:idx val="0"/>
          <c:order val="0"/>
          <c:tx>
            <c:strRef>
              <c:f>Sheet1!$E$1</c:f>
              <c:strCache>
                <c:ptCount val="1"/>
                <c:pt idx="0">
                  <c:v>East </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8.8578350370370346E-2</c:v>
                </c:pt>
                <c:pt idx="1">
                  <c:v>0.10985687999999992</c:v>
                </c:pt>
                <c:pt idx="2">
                  <c:v>0.16580484375000026</c:v>
                </c:pt>
                <c:pt idx="3">
                  <c:v>0.25507800268656727</c:v>
                </c:pt>
                <c:pt idx="4">
                  <c:v>0.43785106478873254</c:v>
                </c:pt>
                <c:pt idx="5">
                  <c:v>0.66655354931507149</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North</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0.55979718888888885</c:v>
                </c:pt>
                <c:pt idx="1">
                  <c:v>0.77951966400000006</c:v>
                </c:pt>
                <c:pt idx="2">
                  <c:v>1.2381403125000001</c:v>
                </c:pt>
                <c:pt idx="3">
                  <c:v>2.0064546940298507</c:v>
                </c:pt>
                <c:pt idx="4">
                  <c:v>3.4185017915492968</c:v>
                </c:pt>
                <c:pt idx="5">
                  <c:v>5.4098346131506849</c:v>
                </c:pt>
              </c:numCache>
            </c:numRef>
          </c:val>
          <c:extLst>
            <c:ext xmlns:c16="http://schemas.microsoft.com/office/drawing/2014/chart" uri="{C3380CC4-5D6E-409C-BE32-E72D297353CC}">
              <c16:uniqueId val="{00000001-64FA-4A6E-B60C-A2175073DAA2}"/>
            </c:ext>
          </c:extLst>
        </c:ser>
        <c:ser>
          <c:idx val="6"/>
          <c:order val="2"/>
          <c:tx>
            <c:strRef>
              <c:f>Sheet1!$B$1</c:f>
              <c:strCache>
                <c:ptCount val="1"/>
                <c:pt idx="0">
                  <c:v>West</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0.77494815666666672</c:v>
                </c:pt>
                <c:pt idx="1">
                  <c:v>1.068551568</c:v>
                </c:pt>
                <c:pt idx="2">
                  <c:v>1.6963110937499999</c:v>
                </c:pt>
                <c:pt idx="3">
                  <c:v>2.7526174495522384</c:v>
                </c:pt>
                <c:pt idx="4">
                  <c:v>4.7157375549295786</c:v>
                </c:pt>
                <c:pt idx="5">
                  <c:v>7.467549925068492</c:v>
                </c:pt>
              </c:numCache>
            </c:numRef>
          </c:val>
          <c:extLst>
            <c:ext xmlns:c16="http://schemas.microsoft.com/office/drawing/2014/chart" uri="{C3380CC4-5D6E-409C-BE32-E72D297353CC}">
              <c16:uniqueId val="{00000004-90D6-4AFB-AEF2-F7160527FD64}"/>
            </c:ext>
          </c:extLst>
        </c:ser>
        <c:ser>
          <c:idx val="5"/>
          <c:order val="3"/>
          <c:tx>
            <c:strRef>
              <c:f>Sheet1!$C$1</c:f>
              <c:strCache>
                <c:ptCount val="1"/>
                <c:pt idx="0">
                  <c:v>South</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0.82485778555555556</c:v>
                </c:pt>
                <c:pt idx="1">
                  <c:v>1.1366318880000001</c:v>
                </c:pt>
                <c:pt idx="2">
                  <c:v>1.8052124999999999</c:v>
                </c:pt>
                <c:pt idx="3">
                  <c:v>2.9322050776119402</c:v>
                </c:pt>
                <c:pt idx="4">
                  <c:v>5.0257687436619731</c:v>
                </c:pt>
                <c:pt idx="5">
                  <c:v>7.9577893097260279</c:v>
                </c:pt>
              </c:numCache>
            </c:numRef>
          </c:val>
          <c:extLst>
            <c:ext xmlns:c16="http://schemas.microsoft.com/office/drawing/2014/chart" uri="{C3380CC4-5D6E-409C-BE32-E72D297353CC}">
              <c16:uniqueId val="{00000000-64FA-4A6E-B60C-A2175073DAA2}"/>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580308338910568E-3"/>
          <c:y val="0.16148162881403538"/>
          <c:w val="0.75502378597234354"/>
          <c:h val="0.72058875335564032"/>
        </c:manualLayout>
      </c:layout>
      <c:pie3DChart>
        <c:varyColors val="1"/>
        <c:ser>
          <c:idx val="0"/>
          <c:order val="0"/>
          <c:tx>
            <c:strRef>
              <c:f>Sheet1!$B$1</c:f>
              <c:strCache>
                <c:ptCount val="1"/>
                <c:pt idx="0">
                  <c:v>Sales</c:v>
                </c:pt>
              </c:strCache>
            </c:strRef>
          </c:tx>
          <c:dPt>
            <c:idx val="0"/>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1-FD08-4789-8D94-B324BFBEB0A4}"/>
              </c:ext>
            </c:extLst>
          </c:dPt>
          <c:dPt>
            <c:idx val="1"/>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3-FD08-4789-8D94-B324BFBEB0A4}"/>
              </c:ext>
            </c:extLst>
          </c:dPt>
          <c:dPt>
            <c:idx val="2"/>
            <c:bubble3D val="0"/>
            <c:spPr>
              <a:solidFill>
                <a:schemeClr val="accent6">
                  <a:shade val="9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FD08-4789-8D94-B324BFBEB0A4}"/>
              </c:ext>
            </c:extLst>
          </c:dPt>
          <c:dPt>
            <c:idx val="3"/>
            <c:bubble3D val="0"/>
            <c:spPr>
              <a:solidFill>
                <a:schemeClr val="accent6">
                  <a:tint val="9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6-FD08-4789-8D94-B324BFBEB0A4}"/>
              </c:ext>
            </c:extLst>
          </c:dPt>
          <c:dPt>
            <c:idx val="4"/>
            <c:bubble3D val="0"/>
            <c:spPr>
              <a:solidFill>
                <a:schemeClr val="accent6">
                  <a:tint val="7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FD08-4789-8D94-B324BFBEB0A4}"/>
              </c:ext>
            </c:extLst>
          </c:dPt>
          <c:dPt>
            <c:idx val="5"/>
            <c:bubble3D val="0"/>
            <c:spPr>
              <a:solidFill>
                <a:schemeClr val="accent6">
                  <a:tint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8-FD08-4789-8D94-B324BFBEB0A4}"/>
              </c:ext>
            </c:extLst>
          </c:dPt>
          <c:dLbls>
            <c:dLbl>
              <c:idx val="0"/>
              <c:layout>
                <c:manualLayout>
                  <c:x val="-2.7104326939290213E-2"/>
                  <c:y val="-0.3097333011081207"/>
                </c:manualLayout>
              </c:layout>
              <c:tx>
                <c:rich>
                  <a:bodyPr/>
                  <a:lstStyle/>
                  <a:p>
                    <a:fld id="{0D3EF54C-5860-4416-9327-A7E99A2859F0}" type="CATEGORYNAME">
                      <a:rPr lang="en-US" smtClean="0"/>
                      <a:pPr/>
                      <a:t>[CATEGORY NAME]</a:t>
                    </a:fld>
                    <a:r>
                      <a:rPr lang="en-US" baseline="0" dirty="0"/>
                      <a:t>
</a:t>
                    </a:r>
                    <a:fld id="{1180AA17-0271-422A-95B6-E45CB03A33AC}" type="PERCENTAGE">
                      <a:rPr lang="en-US" baseline="0" smtClean="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layout>
                    <c:manualLayout>
                      <c:w val="0.44271275565624341"/>
                      <c:h val="0.23953606041041145"/>
                    </c:manualLayout>
                  </c15:layout>
                  <c15:dlblFieldTable/>
                  <c15:showDataLabelsRange val="0"/>
                </c:ext>
                <c:ext xmlns:c16="http://schemas.microsoft.com/office/drawing/2014/chart" uri="{C3380CC4-5D6E-409C-BE32-E72D297353CC}">
                  <c16:uniqueId val="{00000001-FD08-4789-8D94-B324BFBEB0A4}"/>
                </c:ext>
              </c:extLst>
            </c:dLbl>
            <c:dLbl>
              <c:idx val="1"/>
              <c:layout>
                <c:manualLayout>
                  <c:x val="0.10443741496720521"/>
                  <c:y val="7.1800337878808185E-2"/>
                </c:manualLayout>
              </c:layout>
              <c:showLegendKey val="0"/>
              <c:showVal val="0"/>
              <c:showCatName val="1"/>
              <c:showSerName val="0"/>
              <c:showPercent val="1"/>
              <c:showBubbleSize val="0"/>
              <c:extLst>
                <c:ext xmlns:c15="http://schemas.microsoft.com/office/drawing/2012/chart" uri="{CE6537A1-D6FC-4f65-9D91-7224C49458BB}">
                  <c15:layout>
                    <c:manualLayout>
                      <c:w val="0.30143790832640149"/>
                      <c:h val="0.21312832816705268"/>
                    </c:manualLayout>
                  </c15:layout>
                </c:ext>
                <c:ext xmlns:c16="http://schemas.microsoft.com/office/drawing/2014/chart" uri="{C3380CC4-5D6E-409C-BE32-E72D297353CC}">
                  <c16:uniqueId val="{00000003-FD08-4789-8D94-B324BFBEB0A4}"/>
                </c:ext>
              </c:extLst>
            </c:dLbl>
            <c:dLbl>
              <c:idx val="2"/>
              <c:layout>
                <c:manualLayout>
                  <c:x val="0.14150792656717284"/>
                  <c:y val="-1.5307113380824859E-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D08-4789-8D94-B324BFBEB0A4}"/>
                </c:ext>
              </c:extLst>
            </c:dLbl>
            <c:dLbl>
              <c:idx val="3"/>
              <c:layout>
                <c:manualLayout>
                  <c:x val="0.11040952070862603"/>
                  <c:y val="0.2781352381908426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FD08-4789-8D94-B324BFBEB0A4}"/>
                </c:ext>
              </c:extLst>
            </c:dLbl>
            <c:dLbl>
              <c:idx val="4"/>
              <c:layout>
                <c:manualLayout>
                  <c:x val="-1.8747812337172327E-2"/>
                  <c:y val="0.3455654107871192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D08-4789-8D94-B324BFBEB0A4}"/>
                </c:ext>
              </c:extLst>
            </c:dLbl>
            <c:numFmt formatCode="0.0%" sourceLinked="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INDIAN FARMERS FERTILIZER COOPERATIVE LIMITED (IFFCO)</c:v>
                </c:pt>
                <c:pt idx="1">
                  <c:v>INDIAN OIL CORPORATION LTD (IOCL)</c:v>
                </c:pt>
                <c:pt idx="2">
                  <c:v>CUMMINS INC.</c:v>
                </c:pt>
                <c:pt idx="3">
                  <c:v>HINDUSTAN PETROLEUM CORPORATION LIMITED (HPCL)</c:v>
                </c:pt>
                <c:pt idx="4">
                  <c:v>NANDAN PETROCHEM LIMITED</c:v>
                </c:pt>
                <c:pt idx="5">
                  <c:v>Others</c:v>
                </c:pt>
              </c:strCache>
            </c:strRef>
          </c:cat>
          <c:val>
            <c:numRef>
              <c:f>Sheet1!$B$2:$B$7</c:f>
              <c:numCache>
                <c:formatCode>0.0%</c:formatCode>
                <c:ptCount val="6"/>
                <c:pt idx="0">
                  <c:v>0.18138064516129032</c:v>
                </c:pt>
                <c:pt idx="1">
                  <c:v>0.15762580645161289</c:v>
                </c:pt>
                <c:pt idx="2">
                  <c:v>9.8270967741935472E-2</c:v>
                </c:pt>
                <c:pt idx="3">
                  <c:v>8.7141935483870961E-2</c:v>
                </c:pt>
                <c:pt idx="4">
                  <c:v>5.5980645161290317E-2</c:v>
                </c:pt>
                <c:pt idx="5">
                  <c:v>0.47558064516129039</c:v>
                </c:pt>
              </c:numCache>
            </c:numRef>
          </c:val>
          <c:extLst>
            <c:ext xmlns:c16="http://schemas.microsoft.com/office/drawing/2014/chart" uri="{C3380CC4-5D6E-409C-BE32-E72D297353CC}">
              <c16:uniqueId val="{00000004-FD08-4789-8D94-B324BFBEB0A4}"/>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sz="1000" b="1">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Survey Mode</a:t>
            </a:r>
          </a:p>
        </c:rich>
      </c:tx>
      <c:layout>
        <c:manualLayout>
          <c:xMode val="edge"/>
          <c:yMode val="edge"/>
          <c:x val="0.23902241471357832"/>
          <c:y val="3.7782910234213048E-2"/>
        </c:manualLayout>
      </c:layout>
      <c:overlay val="0"/>
      <c:spPr>
        <a:noFill/>
        <a:ln>
          <a:noFill/>
        </a:ln>
        <a:effectLst/>
      </c:spPr>
      <c:txPr>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3323509139929485E-2"/>
          <c:y val="0.31181886077119703"/>
          <c:w val="0.8820255982192543"/>
          <c:h val="0.62308409046996083"/>
        </c:manualLayout>
      </c:layout>
      <c:pie3DChart>
        <c:varyColors val="1"/>
        <c:ser>
          <c:idx val="0"/>
          <c:order val="0"/>
          <c:tx>
            <c:strRef>
              <c:f>Sheet1!$B$1</c:f>
              <c:strCache>
                <c:ptCount val="1"/>
                <c:pt idx="0">
                  <c:v>Sales</c:v>
                </c:pt>
              </c:strCache>
            </c:strRef>
          </c:tx>
          <c:dPt>
            <c:idx val="0"/>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1-3AA3-4F27-837C-E7C45761B50A}"/>
              </c:ext>
            </c:extLst>
          </c:dPt>
          <c:dPt>
            <c:idx val="1"/>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3-3AA3-4F27-837C-E7C45761B50A}"/>
              </c:ext>
            </c:extLst>
          </c:dPt>
          <c:dLbls>
            <c:dLbl>
              <c:idx val="0"/>
              <c:layout>
                <c:manualLayout>
                  <c:x val="3.6852236601300485E-2"/>
                  <c:y val="9.2857307124951952E-2"/>
                </c:manualLayout>
              </c:layout>
              <c:tx>
                <c:rich>
                  <a:bodyPr rot="0" spcFirstLastPara="1" vertOverflow="ellipsis" vert="horz" wrap="square" lIns="38100" tIns="19050" rIns="38100" bIns="19050" anchor="ctr" anchorCtr="1">
                    <a:no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r>
                      <a:rPr lang="en-US" dirty="0"/>
                      <a:t>F2F </a:t>
                    </a:r>
                    <a:r>
                      <a:rPr lang="en-US" baseline="0" dirty="0"/>
                      <a:t>
</a:t>
                    </a:r>
                    <a:fld id="{31B94D59-07B7-43E5-B90E-A5FE1920828C}" type="PERCENTAGE">
                      <a:rPr lang="en-US" altLang="ja-JP" baseline="0"/>
                      <a:pPr>
                        <a:defRPr lang="ja-JP" sz="800" b="1">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280771622139202"/>
                      <c:h val="0.24850828402561267"/>
                    </c:manualLayout>
                  </c15:layout>
                  <c15:dlblFieldTable/>
                  <c15:showDataLabelsRange val="0"/>
                </c:ext>
                <c:ext xmlns:c16="http://schemas.microsoft.com/office/drawing/2014/chart" uri="{C3380CC4-5D6E-409C-BE32-E72D297353CC}">
                  <c16:uniqueId val="{00000001-3AA3-4F27-837C-E7C45761B50A}"/>
                </c:ext>
              </c:extLst>
            </c:dLbl>
            <c:dLbl>
              <c:idx val="1"/>
              <c:layout>
                <c:manualLayout>
                  <c:x val="-1.2736847732713682E-2"/>
                  <c:y val="-4.1253231969143933E-2"/>
                </c:manualLayout>
              </c:layout>
              <c:spPr>
                <a:noFill/>
                <a:ln>
                  <a:noFill/>
                </a:ln>
                <a:effectLst/>
              </c:spPr>
              <c:txPr>
                <a:bodyPr rot="0" spcFirstLastPara="1" vertOverflow="ellipsis" vert="horz" wrap="square" lIns="38100" tIns="19050" rIns="38100" bIns="19050" anchor="ctr" anchorCtr="1">
                  <a:no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106176519071434"/>
                      <c:h val="0.43417132777893735"/>
                    </c:manualLayout>
                  </c15:layout>
                </c:ext>
                <c:ext xmlns:c16="http://schemas.microsoft.com/office/drawing/2014/chart" uri="{C3380CC4-5D6E-409C-BE32-E72D297353CC}">
                  <c16:uniqueId val="{00000003-3AA3-4F27-837C-E7C45761B50A}"/>
                </c:ext>
              </c:extLst>
            </c:dLbl>
            <c:spPr>
              <a:noFill/>
              <a:ln>
                <a:noFill/>
              </a:ln>
              <a:effectLst/>
            </c:spPr>
            <c:txPr>
              <a:bodyPr rot="0" spcFirstLastPara="1" vertOverflow="ellipsis" vert="horz" wrap="square" lIns="38100" tIns="19050" rIns="38100" bIns="19050" anchor="ctr" anchorCtr="1">
                <a:sp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F2F</c:v>
                </c:pt>
                <c:pt idx="1">
                  <c:v>Telephonic Survey</c:v>
                </c:pt>
              </c:strCache>
            </c:strRef>
          </c:cat>
          <c:val>
            <c:numRef>
              <c:f>Sheet1!$B$2:$B$3</c:f>
              <c:numCache>
                <c:formatCode>0%</c:formatCode>
                <c:ptCount val="2"/>
                <c:pt idx="0">
                  <c:v>0.1</c:v>
                </c:pt>
                <c:pt idx="1">
                  <c:v>0.9</c:v>
                </c:pt>
              </c:numCache>
            </c:numRef>
          </c:val>
          <c:extLst>
            <c:ext xmlns:c16="http://schemas.microsoft.com/office/drawing/2014/chart" uri="{C3380CC4-5D6E-409C-BE32-E72D297353CC}">
              <c16:uniqueId val="{00000004-3AA3-4F27-837C-E7C45761B50A}"/>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31639532131E-2"/>
          <c:y val="0.2547656478425024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0.641001504</c:v>
                </c:pt>
                <c:pt idx="1">
                  <c:v>0.77864080895999999</c:v>
                </c:pt>
                <c:pt idx="2">
                  <c:v>1.4427572250000003</c:v>
                </c:pt>
                <c:pt idx="3">
                  <c:v>2.4632588704298506</c:v>
                </c:pt>
                <c:pt idx="4">
                  <c:v>4.3753559445633812</c:v>
                </c:pt>
                <c:pt idx="5">
                  <c:v>7.1832970888767145</c:v>
                </c:pt>
              </c:numCache>
            </c:numRef>
          </c:val>
          <c:extLst>
            <c:ext xmlns:c16="http://schemas.microsoft.com/office/drawing/2014/chart" uri="{C3380CC4-5D6E-409C-BE32-E72D297353CC}">
              <c16:uniqueId val="{00000000-2209-4B9B-9CE8-7FAF2907FD36}"/>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7760258605756294"/>
          <c:w val="0.95804792260294591"/>
          <c:h val="0.48834277578382229"/>
        </c:manualLayout>
      </c:layout>
      <c:barChart>
        <c:barDir val="col"/>
        <c:grouping val="clustered"/>
        <c:varyColors val="0"/>
        <c:ser>
          <c:idx val="0"/>
          <c:order val="0"/>
          <c:tx>
            <c:strRef>
              <c:f>Sheet1!$B$1</c:f>
              <c:strCache>
                <c:ptCount val="1"/>
                <c:pt idx="0">
                  <c:v>Volume (Billion Litres)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_ * #,##0.0_ ;_ * \-#,##0.0_ ;_ * "-"??_ ;_ @_ </c:formatCode>
                <c:ptCount val="6"/>
                <c:pt idx="0">
                  <c:v>0.55979718888888885</c:v>
                </c:pt>
                <c:pt idx="1">
                  <c:v>0.77951966400000006</c:v>
                </c:pt>
                <c:pt idx="2">
                  <c:v>1.2381403125000001</c:v>
                </c:pt>
                <c:pt idx="3">
                  <c:v>2.0064546940298507</c:v>
                </c:pt>
                <c:pt idx="4">
                  <c:v>3.4185017915492968</c:v>
                </c:pt>
                <c:pt idx="5">
                  <c:v>5.4098346131506849</c:v>
                </c:pt>
              </c:numCache>
            </c:numRef>
          </c:val>
          <c:extLst>
            <c:ext xmlns:c16="http://schemas.microsoft.com/office/drawing/2014/chart" uri="{C3380CC4-5D6E-409C-BE32-E72D297353CC}">
              <c16:uniqueId val="{00000000-DE57-4470-9EDC-A430E4EBC64C}"/>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_ * #,##0.0_ ;_ * \-#,##0.0_ ;_ * &quot;-&quot;??_ ;_ @_ "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0699006453987885"/>
          <c:y val="0.86817972603117566"/>
          <c:w val="0.18601975716151031"/>
          <c:h val="0.1245225599920931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3320044979169057"/>
        </c:manualLayout>
      </c:layout>
      <c:barChart>
        <c:barDir val="col"/>
        <c:grouping val="percentStacked"/>
        <c:varyColors val="0"/>
        <c:ser>
          <c:idx val="0"/>
          <c:order val="0"/>
          <c:tx>
            <c:strRef>
              <c:f>Sheet1!$E$1</c:f>
              <c:strCache>
                <c:ptCount val="1"/>
                <c:pt idx="0">
                  <c:v>Others</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3.6485805607680055E-2</c:v>
                </c:pt>
                <c:pt idx="1">
                  <c:v>4.8369167052595079E-2</c:v>
                </c:pt>
                <c:pt idx="2">
                  <c:v>9.0778284597000145E-2</c:v>
                </c:pt>
                <c:pt idx="3">
                  <c:v>0.15769783288491923</c:v>
                </c:pt>
                <c:pt idx="4">
                  <c:v>0.27836014519312186</c:v>
                </c:pt>
                <c:pt idx="5">
                  <c:v>0.44536441951035588</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Agriculture</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9.3329818982400017E-2</c:v>
                </c:pt>
                <c:pt idx="1">
                  <c:v>0.11173495608576003</c:v>
                </c:pt>
                <c:pt idx="2">
                  <c:v>0.20068752999750009</c:v>
                </c:pt>
                <c:pt idx="3">
                  <c:v>0.3359885099266316</c:v>
                </c:pt>
                <c:pt idx="4">
                  <c:v>0.60204897797192136</c:v>
                </c:pt>
                <c:pt idx="5">
                  <c:v>0.99416831710053721</c:v>
                </c:pt>
              </c:numCache>
            </c:numRef>
          </c:val>
          <c:extLst>
            <c:ext xmlns:c16="http://schemas.microsoft.com/office/drawing/2014/chart" uri="{C3380CC4-5D6E-409C-BE32-E72D297353CC}">
              <c16:uniqueId val="{00000001-64FA-4A6E-B60C-A2175073DAA2}"/>
            </c:ext>
          </c:extLst>
        </c:ser>
        <c:ser>
          <c:idx val="5"/>
          <c:order val="2"/>
          <c:tx>
            <c:strRef>
              <c:f>Sheet1!$C$1</c:f>
              <c:strCache>
                <c:ptCount val="1"/>
                <c:pt idx="0">
                  <c:v>Construction</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0.12493119312959999</c:v>
                </c:pt>
                <c:pt idx="1">
                  <c:v>0.14731884105523199</c:v>
                </c:pt>
                <c:pt idx="2">
                  <c:v>0.27643228431000005</c:v>
                </c:pt>
                <c:pt idx="3">
                  <c:v>0.47885752441156287</c:v>
                </c:pt>
                <c:pt idx="4">
                  <c:v>0.85319440918985934</c:v>
                </c:pt>
                <c:pt idx="5">
                  <c:v>1.40361625116651</c:v>
                </c:pt>
              </c:numCache>
            </c:numRef>
          </c:val>
          <c:extLst>
            <c:ext xmlns:c16="http://schemas.microsoft.com/office/drawing/2014/chart" uri="{C3380CC4-5D6E-409C-BE32-E72D297353CC}">
              <c16:uniqueId val="{00000000-64FA-4A6E-B60C-A2175073DAA2}"/>
            </c:ext>
          </c:extLst>
        </c:ser>
        <c:ser>
          <c:idx val="6"/>
          <c:order val="3"/>
          <c:tx>
            <c:strRef>
              <c:f>Sheet1!$B$1</c:f>
              <c:strCache>
                <c:ptCount val="1"/>
                <c:pt idx="0">
                  <c:v>Automotive</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0.38625468628031995</c:v>
                </c:pt>
                <c:pt idx="1">
                  <c:v>0.47121784476641282</c:v>
                </c:pt>
                <c:pt idx="2">
                  <c:v>0.87485912609549998</c:v>
                </c:pt>
                <c:pt idx="3">
                  <c:v>1.4907150032067371</c:v>
                </c:pt>
                <c:pt idx="4">
                  <c:v>2.6417524122084783</c:v>
                </c:pt>
                <c:pt idx="5">
                  <c:v>4.3401481010993113</c:v>
                </c:pt>
              </c:numCache>
            </c:numRef>
          </c:val>
          <c:extLst>
            <c:ext xmlns:c16="http://schemas.microsoft.com/office/drawing/2014/chart" uri="{C3380CC4-5D6E-409C-BE32-E72D297353CC}">
              <c16:uniqueId val="{00000004-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549645994394633"/>
        </c:manualLayout>
      </c:layout>
      <c:barChart>
        <c:barDir val="col"/>
        <c:grouping val="percentStacked"/>
        <c:varyColors val="0"/>
        <c:ser>
          <c:idx val="0"/>
          <c:order val="0"/>
          <c:tx>
            <c:strRef>
              <c:f>Sheet1!$E$1</c:f>
              <c:strCache>
                <c:ptCount val="1"/>
                <c:pt idx="0">
                  <c:v>Others</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5.1165463064444403E-2</c:v>
                </c:pt>
                <c:pt idx="1">
                  <c:v>7.1559905155199915E-2</c:v>
                </c:pt>
                <c:pt idx="2">
                  <c:v>0.11465179293750016</c:v>
                </c:pt>
                <c:pt idx="3">
                  <c:v>0.18800480483059678</c:v>
                </c:pt>
                <c:pt idx="4">
                  <c:v>0.31894621715154919</c:v>
                </c:pt>
                <c:pt idx="5">
                  <c:v>0.49608183402591843</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Agriculture</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8.0162957448888877E-2</c:v>
                </c:pt>
                <c:pt idx="1">
                  <c:v>0.11069179228799998</c:v>
                </c:pt>
                <c:pt idx="2">
                  <c:v>0.17036810699999994</c:v>
                </c:pt>
                <c:pt idx="3">
                  <c:v>0.27067073822462678</c:v>
                </c:pt>
                <c:pt idx="4">
                  <c:v>0.46525809382985911</c:v>
                </c:pt>
                <c:pt idx="5">
                  <c:v>0.73952439161769856</c:v>
                </c:pt>
              </c:numCache>
            </c:numRef>
          </c:val>
          <c:extLst>
            <c:ext xmlns:c16="http://schemas.microsoft.com/office/drawing/2014/chart" uri="{C3380CC4-5D6E-409C-BE32-E72D297353CC}">
              <c16:uniqueId val="{00000001-64FA-4A6E-B60C-A2175073DAA2}"/>
            </c:ext>
          </c:extLst>
        </c:ser>
        <c:ser>
          <c:idx val="5"/>
          <c:order val="2"/>
          <c:tx>
            <c:strRef>
              <c:f>Sheet1!$C$1</c:f>
              <c:strCache>
                <c:ptCount val="1"/>
                <c:pt idx="0">
                  <c:v>Construction</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0.10070751428111112</c:v>
                </c:pt>
                <c:pt idx="1">
                  <c:v>0.13883245215840001</c:v>
                </c:pt>
                <c:pt idx="2">
                  <c:v>0.22348432640625004</c:v>
                </c:pt>
                <c:pt idx="3">
                  <c:v>0.36778314541567159</c:v>
                </c:pt>
                <c:pt idx="4">
                  <c:v>0.6286624794659158</c:v>
                </c:pt>
                <c:pt idx="5">
                  <c:v>0.9970325192036712</c:v>
                </c:pt>
              </c:numCache>
            </c:numRef>
          </c:val>
          <c:extLst>
            <c:ext xmlns:c16="http://schemas.microsoft.com/office/drawing/2014/chart" uri="{C3380CC4-5D6E-409C-BE32-E72D297353CC}">
              <c16:uniqueId val="{00000000-64FA-4A6E-B60C-A2175073DAA2}"/>
            </c:ext>
          </c:extLst>
        </c:ser>
        <c:ser>
          <c:idx val="6"/>
          <c:order val="3"/>
          <c:tx>
            <c:strRef>
              <c:f>Sheet1!$B$1</c:f>
              <c:strCache>
                <c:ptCount val="1"/>
                <c:pt idx="0">
                  <c:v>Automotive</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0.32776125409444445</c:v>
                </c:pt>
                <c:pt idx="1">
                  <c:v>0.45843551439840008</c:v>
                </c:pt>
                <c:pt idx="2">
                  <c:v>0.72963608615624997</c:v>
                </c:pt>
                <c:pt idx="3">
                  <c:v>1.1799960055589553</c:v>
                </c:pt>
                <c:pt idx="4">
                  <c:v>2.0056350011019726</c:v>
                </c:pt>
                <c:pt idx="5">
                  <c:v>3.177195868303397</c:v>
                </c:pt>
              </c:numCache>
            </c:numRef>
          </c:val>
          <c:extLst>
            <c:ext xmlns:c16="http://schemas.microsoft.com/office/drawing/2014/chart" uri="{C3380CC4-5D6E-409C-BE32-E72D297353CC}">
              <c16:uniqueId val="{00000004-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0.8197993772222224</c:v>
                </c:pt>
                <c:pt idx="1">
                  <c:v>0.98659524095999995</c:v>
                </c:pt>
                <c:pt idx="2">
                  <c:v>1.8273459750000005</c:v>
                </c:pt>
                <c:pt idx="3">
                  <c:v>3.1243161615044777</c:v>
                </c:pt>
                <c:pt idx="4">
                  <c:v>5.5795823513239444</c:v>
                </c:pt>
                <c:pt idx="5">
                  <c:v>9.1979229390904127</c:v>
                </c:pt>
              </c:numCache>
            </c:numRef>
          </c:val>
          <c:extLst>
            <c:ext xmlns:c16="http://schemas.microsoft.com/office/drawing/2014/chart" uri="{C3380CC4-5D6E-409C-BE32-E72D297353CC}">
              <c16:uniqueId val="{00000000-2209-4B9B-9CE8-7FAF2907FD36}"/>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7760258605756294"/>
          <c:w val="0.95804792260294591"/>
          <c:h val="0.48834277578382229"/>
        </c:manualLayout>
      </c:layout>
      <c:barChart>
        <c:barDir val="col"/>
        <c:grouping val="clustered"/>
        <c:varyColors val="0"/>
        <c:ser>
          <c:idx val="0"/>
          <c:order val="0"/>
          <c:tx>
            <c:strRef>
              <c:f>Sheet1!$B$1</c:f>
              <c:strCache>
                <c:ptCount val="1"/>
                <c:pt idx="0">
                  <c:v>Volume (Billion Litres)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_ * #,##0.0_ ;_ * \-#,##0.0_ ;_ * "-"??_ ;_ @_ </c:formatCode>
                <c:ptCount val="6"/>
                <c:pt idx="0">
                  <c:v>0.77494815666666672</c:v>
                </c:pt>
                <c:pt idx="1">
                  <c:v>1.068551568</c:v>
                </c:pt>
                <c:pt idx="2">
                  <c:v>1.6963110937499999</c:v>
                </c:pt>
                <c:pt idx="3">
                  <c:v>2.7526174495522384</c:v>
                </c:pt>
                <c:pt idx="4">
                  <c:v>4.7157375549295786</c:v>
                </c:pt>
                <c:pt idx="5">
                  <c:v>7.467549925068492</c:v>
                </c:pt>
              </c:numCache>
            </c:numRef>
          </c:val>
          <c:extLst>
            <c:ext xmlns:c16="http://schemas.microsoft.com/office/drawing/2014/chart" uri="{C3380CC4-5D6E-409C-BE32-E72D297353CC}">
              <c16:uniqueId val="{00000000-DE57-4470-9EDC-A430E4EBC64C}"/>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_ * #,##0.0_ ;_ * \-#,##0.0_ ;_ * &quot;-&quot;??_ ;_ @_ "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0699006453987885"/>
          <c:y val="0.86817972603117566"/>
          <c:w val="0.18601975716151031"/>
          <c:h val="0.1245225599920931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3320044979169057"/>
        </c:manualLayout>
      </c:layout>
      <c:barChart>
        <c:barDir val="col"/>
        <c:grouping val="percentStacked"/>
        <c:varyColors val="0"/>
        <c:ser>
          <c:idx val="0"/>
          <c:order val="0"/>
          <c:tx>
            <c:strRef>
              <c:f>Sheet1!$E$1</c:f>
              <c:strCache>
                <c:ptCount val="1"/>
                <c:pt idx="0">
                  <c:v>Others</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3.4841473531944618E-2</c:v>
                </c:pt>
                <c:pt idx="1">
                  <c:v>5.2585526343167904E-2</c:v>
                </c:pt>
                <c:pt idx="2">
                  <c:v>9.8859417247500095E-2</c:v>
                </c:pt>
                <c:pt idx="3">
                  <c:v>0.1724622521150469</c:v>
                </c:pt>
                <c:pt idx="4">
                  <c:v>0.30576111285255192</c:v>
                </c:pt>
                <c:pt idx="5">
                  <c:v>0.51048472311951787</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Agriculture</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0.12764276303350003</c:v>
                </c:pt>
                <c:pt idx="1">
                  <c:v>0.13980054564403199</c:v>
                </c:pt>
                <c:pt idx="2">
                  <c:v>0.25089460236750005</c:v>
                </c:pt>
                <c:pt idx="3">
                  <c:v>0.42053295533850271</c:v>
                </c:pt>
                <c:pt idx="4">
                  <c:v>0.75770728330979153</c:v>
                </c:pt>
                <c:pt idx="5">
                  <c:v>1.2453987659528418</c:v>
                </c:pt>
              </c:numCache>
            </c:numRef>
          </c:val>
          <c:extLst>
            <c:ext xmlns:c16="http://schemas.microsoft.com/office/drawing/2014/chart" uri="{C3380CC4-5D6E-409C-BE32-E72D297353CC}">
              <c16:uniqueId val="{00000001-64FA-4A6E-B60C-A2175073DAA2}"/>
            </c:ext>
          </c:extLst>
        </c:ser>
        <c:ser>
          <c:idx val="5"/>
          <c:order val="2"/>
          <c:tx>
            <c:strRef>
              <c:f>Sheet1!$C$1</c:f>
              <c:strCache>
                <c:ptCount val="1"/>
                <c:pt idx="0">
                  <c:v>Construction</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0.16240225662772226</c:v>
                </c:pt>
                <c:pt idx="1">
                  <c:v>0.19603647437875199</c:v>
                </c:pt>
                <c:pt idx="2">
                  <c:v>0.3674792755725001</c:v>
                </c:pt>
                <c:pt idx="3">
                  <c:v>0.63704806533076286</c:v>
                </c:pt>
                <c:pt idx="4">
                  <c:v>1.1410245908457468</c:v>
                </c:pt>
                <c:pt idx="5">
                  <c:v>1.8828148256318074</c:v>
                </c:pt>
              </c:numCache>
            </c:numRef>
          </c:val>
          <c:extLst>
            <c:ext xmlns:c16="http://schemas.microsoft.com/office/drawing/2014/chart" uri="{C3380CC4-5D6E-409C-BE32-E72D297353CC}">
              <c16:uniqueId val="{00000000-64FA-4A6E-B60C-A2175073DAA2}"/>
            </c:ext>
          </c:extLst>
        </c:ser>
        <c:ser>
          <c:idx val="6"/>
          <c:order val="3"/>
          <c:tx>
            <c:strRef>
              <c:f>Sheet1!$B$1</c:f>
              <c:strCache>
                <c:ptCount val="1"/>
                <c:pt idx="0">
                  <c:v>Automotive</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0.49491288402905559</c:v>
                </c:pt>
                <c:pt idx="1">
                  <c:v>0.59817269459404798</c:v>
                </c:pt>
                <c:pt idx="2">
                  <c:v>1.1101126798125003</c:v>
                </c:pt>
                <c:pt idx="3">
                  <c:v>1.894272888720165</c:v>
                </c:pt>
                <c:pt idx="4">
                  <c:v>3.3750893643158539</c:v>
                </c:pt>
                <c:pt idx="5">
                  <c:v>5.5592246243862462</c:v>
                </c:pt>
              </c:numCache>
            </c:numRef>
          </c:val>
          <c:extLst>
            <c:ext xmlns:c16="http://schemas.microsoft.com/office/drawing/2014/chart" uri="{C3380CC4-5D6E-409C-BE32-E72D297353CC}">
              <c16:uniqueId val="{00000004-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549645994394633"/>
        </c:manualLayout>
      </c:layout>
      <c:barChart>
        <c:barDir val="col"/>
        <c:grouping val="percentStacked"/>
        <c:varyColors val="0"/>
        <c:ser>
          <c:idx val="0"/>
          <c:order val="0"/>
          <c:tx>
            <c:strRef>
              <c:f>Sheet1!$E$1</c:f>
              <c:strCache>
                <c:ptCount val="1"/>
                <c:pt idx="0">
                  <c:v>Others</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5.4556350229333354E-2</c:v>
                </c:pt>
                <c:pt idx="1">
                  <c:v>7.2447796310399964E-2</c:v>
                </c:pt>
                <c:pt idx="2">
                  <c:v>0.11636694103125036</c:v>
                </c:pt>
                <c:pt idx="3">
                  <c:v>0.19185743623379098</c:v>
                </c:pt>
                <c:pt idx="4">
                  <c:v>0.32680061255661991</c:v>
                </c:pt>
                <c:pt idx="5">
                  <c:v>0.51974147478476784</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Agriculture</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0.11515729608066669</c:v>
                </c:pt>
                <c:pt idx="1">
                  <c:v>0.15814563206399998</c:v>
                </c:pt>
                <c:pt idx="2">
                  <c:v>0.24359027306249995</c:v>
                </c:pt>
                <c:pt idx="3">
                  <c:v>0.38784379864191038</c:v>
                </c:pt>
                <c:pt idx="4">
                  <c:v>0.67010630655549297</c:v>
                </c:pt>
                <c:pt idx="5">
                  <c:v>1.0581518243822052</c:v>
                </c:pt>
              </c:numCache>
            </c:numRef>
          </c:val>
          <c:extLst>
            <c:ext xmlns:c16="http://schemas.microsoft.com/office/drawing/2014/chart" uri="{C3380CC4-5D6E-409C-BE32-E72D297353CC}">
              <c16:uniqueId val="{00000001-64FA-4A6E-B60C-A2175073DAA2}"/>
            </c:ext>
          </c:extLst>
        </c:ser>
        <c:ser>
          <c:idx val="5"/>
          <c:order val="2"/>
          <c:tx>
            <c:strRef>
              <c:f>Sheet1!$C$1</c:f>
              <c:strCache>
                <c:ptCount val="1"/>
                <c:pt idx="0">
                  <c:v>Construction</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0.14956499423666669</c:v>
                </c:pt>
                <c:pt idx="1">
                  <c:v>0.20687158356479998</c:v>
                </c:pt>
                <c:pt idx="2">
                  <c:v>0.33247697437500001</c:v>
                </c:pt>
                <c:pt idx="3">
                  <c:v>0.54722034897098504</c:v>
                </c:pt>
                <c:pt idx="4">
                  <c:v>0.94031806845295796</c:v>
                </c:pt>
                <c:pt idx="5">
                  <c:v>1.4882827000661505</c:v>
                </c:pt>
              </c:numCache>
            </c:numRef>
          </c:val>
          <c:extLst>
            <c:ext xmlns:c16="http://schemas.microsoft.com/office/drawing/2014/chart" uri="{C3380CC4-5D6E-409C-BE32-E72D297353CC}">
              <c16:uniqueId val="{00000000-64FA-4A6E-B60C-A2175073DAA2}"/>
            </c:ext>
          </c:extLst>
        </c:ser>
        <c:ser>
          <c:idx val="6"/>
          <c:order val="3"/>
          <c:tx>
            <c:strRef>
              <c:f>Sheet1!$B$1</c:f>
              <c:strCache>
                <c:ptCount val="1"/>
                <c:pt idx="0">
                  <c:v>Automotive</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0.4556695161199999</c:v>
                </c:pt>
                <c:pt idx="1">
                  <c:v>0.6310865560608</c:v>
                </c:pt>
                <c:pt idx="2">
                  <c:v>1.0038769052812497</c:v>
                </c:pt>
                <c:pt idx="3">
                  <c:v>1.625695865705552</c:v>
                </c:pt>
                <c:pt idx="4">
                  <c:v>2.7785125673645075</c:v>
                </c:pt>
                <c:pt idx="5">
                  <c:v>4.4013739258353688</c:v>
                </c:pt>
              </c:numCache>
            </c:numRef>
          </c:val>
          <c:extLst>
            <c:ext xmlns:c16="http://schemas.microsoft.com/office/drawing/2014/chart" uri="{C3380CC4-5D6E-409C-BE32-E72D297353CC}">
              <c16:uniqueId val="{00000004-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31639532131E-2"/>
          <c:y val="0.2547656478425024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0.86604447029629639</c:v>
                </c:pt>
                <c:pt idx="1">
                  <c:v>1.04155462656</c:v>
                </c:pt>
                <c:pt idx="2">
                  <c:v>1.9300861125000004</c:v>
                </c:pt>
                <c:pt idx="3">
                  <c:v>3.3034111155402983</c:v>
                </c:pt>
                <c:pt idx="4">
                  <c:v>5.902381929802818</c:v>
                </c:pt>
                <c:pt idx="5">
                  <c:v>9.7263493916054831</c:v>
                </c:pt>
              </c:numCache>
            </c:numRef>
          </c:val>
          <c:extLst>
            <c:ext xmlns:c16="http://schemas.microsoft.com/office/drawing/2014/chart" uri="{C3380CC4-5D6E-409C-BE32-E72D297353CC}">
              <c16:uniqueId val="{00000000-2209-4B9B-9CE8-7FAF2907FD36}"/>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7760258605756294"/>
          <c:w val="0.95804792260294591"/>
          <c:h val="0.48834277578382229"/>
        </c:manualLayout>
      </c:layout>
      <c:barChart>
        <c:barDir val="col"/>
        <c:grouping val="clustered"/>
        <c:varyColors val="0"/>
        <c:ser>
          <c:idx val="0"/>
          <c:order val="0"/>
          <c:tx>
            <c:strRef>
              <c:f>Sheet1!$B$1</c:f>
              <c:strCache>
                <c:ptCount val="1"/>
                <c:pt idx="0">
                  <c:v>Volume (Billion Litres)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_ * #,##0.0_ ;_ * \-#,##0.0_ ;_ * "-"??_ ;_ @_ </c:formatCode>
                <c:ptCount val="6"/>
                <c:pt idx="0">
                  <c:v>0.82485778555555556</c:v>
                </c:pt>
                <c:pt idx="1">
                  <c:v>1.1366318880000001</c:v>
                </c:pt>
                <c:pt idx="2">
                  <c:v>1.8052124999999999</c:v>
                </c:pt>
                <c:pt idx="3">
                  <c:v>2.9322050776119402</c:v>
                </c:pt>
                <c:pt idx="4">
                  <c:v>5.0257687436619731</c:v>
                </c:pt>
                <c:pt idx="5">
                  <c:v>7.9577893097260279</c:v>
                </c:pt>
              </c:numCache>
            </c:numRef>
          </c:val>
          <c:extLst>
            <c:ext xmlns:c16="http://schemas.microsoft.com/office/drawing/2014/chart" uri="{C3380CC4-5D6E-409C-BE32-E72D297353CC}">
              <c16:uniqueId val="{00000000-DE57-4470-9EDC-A430E4EBC64C}"/>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_ * #,##0.0_ ;_ * \-#,##0.0_ ;_ * &quot;-&quot;??_ ;_ @_ "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0699006453987885"/>
          <c:y val="0.86817972603117566"/>
          <c:w val="0.18601975716151031"/>
          <c:h val="0.1245225599920931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948827367934424"/>
          <c:w val="0.99798805302561078"/>
          <c:h val="0.5592005832044239"/>
        </c:manualLayout>
      </c:layout>
      <c:barChart>
        <c:barDir val="col"/>
        <c:grouping val="clustered"/>
        <c:varyColors val="0"/>
        <c:ser>
          <c:idx val="0"/>
          <c:order val="0"/>
          <c:tx>
            <c:strRef>
              <c:f>Sheet1!$B$1</c:f>
              <c:strCache>
                <c:ptCount val="1"/>
                <c:pt idx="0">
                  <c:v>Value (USD Billion)</c:v>
                </c:pt>
              </c:strCache>
            </c:strRef>
          </c:tx>
          <c:spPr>
            <a:solidFill>
              <a:srgbClr val="183D5B"/>
            </a:solidFill>
            <a:ln>
              <a:noFill/>
            </a:ln>
            <a:effectLst/>
          </c:spPr>
          <c:invertIfNegative val="0"/>
          <c:dPt>
            <c:idx val="0"/>
            <c:invertIfNegative val="0"/>
            <c:bubble3D val="0"/>
            <c:extLst>
              <c:ext xmlns:c16="http://schemas.microsoft.com/office/drawing/2014/chart" uri="{C3380CC4-5D6E-409C-BE32-E72D297353CC}">
                <c16:uniqueId val="{00000000-6F67-478A-84B1-75DF515A8AE8}"/>
              </c:ext>
            </c:extLst>
          </c:dPt>
          <c:dPt>
            <c:idx val="1"/>
            <c:invertIfNegative val="0"/>
            <c:bubble3D val="0"/>
            <c:extLst>
              <c:ext xmlns:c16="http://schemas.microsoft.com/office/drawing/2014/chart" uri="{C3380CC4-5D6E-409C-BE32-E72D297353CC}">
                <c16:uniqueId val="{00000001-6F67-478A-84B1-75DF515A8AE8}"/>
              </c:ext>
            </c:extLst>
          </c:dPt>
          <c:dPt>
            <c:idx val="3"/>
            <c:invertIfNegative val="0"/>
            <c:bubble3D val="0"/>
            <c:extLst>
              <c:ext xmlns:c16="http://schemas.microsoft.com/office/drawing/2014/chart" uri="{C3380CC4-5D6E-409C-BE32-E72D297353CC}">
                <c16:uniqueId val="{00000002-6F67-478A-84B1-75DF515A8AE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2.4729996296296299</c:v>
                </c:pt>
                <c:pt idx="1">
                  <c:v>2.9707775999999999</c:v>
                </c:pt>
                <c:pt idx="2">
                  <c:v>5.4941250000000013</c:v>
                </c:pt>
                <c:pt idx="3">
                  <c:v>9.3766991641791044</c:v>
                </c:pt>
                <c:pt idx="4">
                  <c:v>16.725366760563382</c:v>
                </c:pt>
                <c:pt idx="5">
                  <c:v>27.522211068493156</c:v>
                </c:pt>
              </c:numCache>
            </c:numRef>
          </c:val>
          <c:extLst>
            <c:ext xmlns:c16="http://schemas.microsoft.com/office/drawing/2014/chart" uri="{C3380CC4-5D6E-409C-BE32-E72D297353CC}">
              <c16:uniqueId val="{00000003-6F67-478A-84B1-75DF515A8AE8}"/>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 sourceLinked="1"/>
        <c:majorTickMark val="none"/>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3320044979169057"/>
        </c:manualLayout>
      </c:layout>
      <c:barChart>
        <c:barDir val="col"/>
        <c:grouping val="percentStacked"/>
        <c:varyColors val="0"/>
        <c:ser>
          <c:idx val="0"/>
          <c:order val="0"/>
          <c:tx>
            <c:strRef>
              <c:f>Sheet1!$E$1</c:f>
              <c:strCache>
                <c:ptCount val="1"/>
                <c:pt idx="0">
                  <c:v>Others</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6.9110348729644527E-2</c:v>
                </c:pt>
                <c:pt idx="1">
                  <c:v>8.3949302900735892E-2</c:v>
                </c:pt>
                <c:pt idx="2">
                  <c:v>0.15710900955749987</c:v>
                </c:pt>
                <c:pt idx="3">
                  <c:v>0.27253141703207429</c:v>
                </c:pt>
                <c:pt idx="4">
                  <c:v>0.48458555643681106</c:v>
                </c:pt>
                <c:pt idx="5">
                  <c:v>0.78686166578088435</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Agriculture</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0.12202566586474818</c:v>
                </c:pt>
                <c:pt idx="1">
                  <c:v>0.14258882837606401</c:v>
                </c:pt>
                <c:pt idx="2">
                  <c:v>0.25573640990625007</c:v>
                </c:pt>
                <c:pt idx="3">
                  <c:v>0.42878276279713079</c:v>
                </c:pt>
                <c:pt idx="4">
                  <c:v>0.77321203280416917</c:v>
                </c:pt>
                <c:pt idx="5">
                  <c:v>1.2770696751177999</c:v>
                </c:pt>
              </c:numCache>
            </c:numRef>
          </c:val>
          <c:extLst>
            <c:ext xmlns:c16="http://schemas.microsoft.com/office/drawing/2014/chart" uri="{C3380CC4-5D6E-409C-BE32-E72D297353CC}">
              <c16:uniqueId val="{00000001-64FA-4A6E-B60C-A2175073DAA2}"/>
            </c:ext>
          </c:extLst>
        </c:ser>
        <c:ser>
          <c:idx val="5"/>
          <c:order val="2"/>
          <c:tx>
            <c:strRef>
              <c:f>Sheet1!$C$1</c:f>
              <c:strCache>
                <c:ptCount val="1"/>
                <c:pt idx="0">
                  <c:v>Construction</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0.15935218253451852</c:v>
                </c:pt>
                <c:pt idx="1">
                  <c:v>0.19227098406297599</c:v>
                </c:pt>
                <c:pt idx="2">
                  <c:v>0.36092610303750006</c:v>
                </c:pt>
                <c:pt idx="3">
                  <c:v>0.62698742972954846</c:v>
                </c:pt>
                <c:pt idx="4">
                  <c:v>1.1238135194344565</c:v>
                </c:pt>
                <c:pt idx="5">
                  <c:v>1.8548148289791657</c:v>
                </c:pt>
              </c:numCache>
            </c:numRef>
          </c:val>
          <c:extLst>
            <c:ext xmlns:c16="http://schemas.microsoft.com/office/drawing/2014/chart" uri="{C3380CC4-5D6E-409C-BE32-E72D297353CC}">
              <c16:uniqueId val="{00000000-64FA-4A6E-B60C-A2175073DAA2}"/>
            </c:ext>
          </c:extLst>
        </c:ser>
        <c:ser>
          <c:idx val="6"/>
          <c:order val="3"/>
          <c:tx>
            <c:strRef>
              <c:f>Sheet1!$B$1</c:f>
              <c:strCache>
                <c:ptCount val="1"/>
                <c:pt idx="0">
                  <c:v>Automotive</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0.51555627316738517</c:v>
                </c:pt>
                <c:pt idx="1">
                  <c:v>0.62274551122022404</c:v>
                </c:pt>
                <c:pt idx="2">
                  <c:v>1.1563145899987501</c:v>
                </c:pt>
                <c:pt idx="3">
                  <c:v>1.9751095059815447</c:v>
                </c:pt>
                <c:pt idx="4">
                  <c:v>3.5207708211273809</c:v>
                </c:pt>
                <c:pt idx="5">
                  <c:v>5.8076032217276339</c:v>
                </c:pt>
              </c:numCache>
            </c:numRef>
          </c:val>
          <c:extLst>
            <c:ext xmlns:c16="http://schemas.microsoft.com/office/drawing/2014/chart" uri="{C3380CC4-5D6E-409C-BE32-E72D297353CC}">
              <c16:uniqueId val="{00000004-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549645994394633"/>
        </c:manualLayout>
      </c:layout>
      <c:barChart>
        <c:barDir val="col"/>
        <c:grouping val="percentStacked"/>
        <c:varyColors val="0"/>
        <c:ser>
          <c:idx val="0"/>
          <c:order val="0"/>
          <c:tx>
            <c:strRef>
              <c:f>Sheet1!$E$1</c:f>
              <c:strCache>
                <c:ptCount val="1"/>
                <c:pt idx="0">
                  <c:v>Others</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5.8812360110111137E-2</c:v>
                </c:pt>
                <c:pt idx="1">
                  <c:v>8.1951159124800069E-2</c:v>
                </c:pt>
                <c:pt idx="2">
                  <c:v>0.13159999125000033</c:v>
                </c:pt>
                <c:pt idx="3">
                  <c:v>0.21698317574328377</c:v>
                </c:pt>
                <c:pt idx="4">
                  <c:v>0.36989657953352179</c:v>
                </c:pt>
                <c:pt idx="5">
                  <c:v>0.6071793243320962</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Agriculture</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0.12034675091255556</c:v>
                </c:pt>
                <c:pt idx="1">
                  <c:v>0.16128806490720002</c:v>
                </c:pt>
                <c:pt idx="2">
                  <c:v>0.24821671874999995</c:v>
                </c:pt>
                <c:pt idx="3">
                  <c:v>0.39526124446208954</c:v>
                </c:pt>
                <c:pt idx="4">
                  <c:v>0.68350454913802827</c:v>
                </c:pt>
                <c:pt idx="5">
                  <c:v>1.087829798639548</c:v>
                </c:pt>
              </c:numCache>
            </c:numRef>
          </c:val>
          <c:extLst>
            <c:ext xmlns:c16="http://schemas.microsoft.com/office/drawing/2014/chart" uri="{C3380CC4-5D6E-409C-BE32-E72D297353CC}">
              <c16:uniqueId val="{00000001-64FA-4A6E-B60C-A2175073DAA2}"/>
            </c:ext>
          </c:extLst>
        </c:ser>
        <c:ser>
          <c:idx val="5"/>
          <c:order val="2"/>
          <c:tx>
            <c:strRef>
              <c:f>Sheet1!$C$1</c:f>
              <c:strCache>
                <c:ptCount val="1"/>
                <c:pt idx="0">
                  <c:v>Construction</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0.14270039690111114</c:v>
                </c:pt>
                <c:pt idx="1">
                  <c:v>0.19731929575680002</c:v>
                </c:pt>
                <c:pt idx="2">
                  <c:v>0.31771740000000004</c:v>
                </c:pt>
                <c:pt idx="3">
                  <c:v>0.52427826787701481</c:v>
                </c:pt>
                <c:pt idx="4">
                  <c:v>0.90162291261295813</c:v>
                </c:pt>
                <c:pt idx="5">
                  <c:v>1.3973878027878903</c:v>
                </c:pt>
              </c:numCache>
            </c:numRef>
          </c:val>
          <c:extLst>
            <c:ext xmlns:c16="http://schemas.microsoft.com/office/drawing/2014/chart" uri="{C3380CC4-5D6E-409C-BE32-E72D297353CC}">
              <c16:uniqueId val="{00000000-64FA-4A6E-B60C-A2175073DAA2}"/>
            </c:ext>
          </c:extLst>
        </c:ser>
        <c:ser>
          <c:idx val="6"/>
          <c:order val="3"/>
          <c:tx>
            <c:strRef>
              <c:f>Sheet1!$B$1</c:f>
              <c:strCache>
                <c:ptCount val="1"/>
                <c:pt idx="0">
                  <c:v>Automotive</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0.50299827763177773</c:v>
                </c:pt>
                <c:pt idx="1">
                  <c:v>0.69607336821120003</c:v>
                </c:pt>
                <c:pt idx="2">
                  <c:v>1.1076783899999996</c:v>
                </c:pt>
                <c:pt idx="3">
                  <c:v>1.7956823895295519</c:v>
                </c:pt>
                <c:pt idx="4">
                  <c:v>3.070744702377465</c:v>
                </c:pt>
                <c:pt idx="5">
                  <c:v>4.8653923839664941</c:v>
                </c:pt>
              </c:numCache>
            </c:numRef>
          </c:val>
          <c:extLst>
            <c:ext xmlns:c16="http://schemas.microsoft.com/office/drawing/2014/chart" uri="{C3380CC4-5D6E-409C-BE32-E72D297353CC}">
              <c16:uniqueId val="{00000004-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31639532131E-2"/>
          <c:y val="0.2547656478425024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0.14615427811111123</c:v>
                </c:pt>
                <c:pt idx="1">
                  <c:v>0.16398692351999974</c:v>
                </c:pt>
                <c:pt idx="2">
                  <c:v>0.29393568750000065</c:v>
                </c:pt>
                <c:pt idx="3">
                  <c:v>0.48571301670447825</c:v>
                </c:pt>
                <c:pt idx="4">
                  <c:v>0.8680465348732368</c:v>
                </c:pt>
                <c:pt idx="5">
                  <c:v>1.4146416489205482</c:v>
                </c:pt>
              </c:numCache>
            </c:numRef>
          </c:val>
          <c:extLst>
            <c:ext xmlns:c16="http://schemas.microsoft.com/office/drawing/2014/chart" uri="{C3380CC4-5D6E-409C-BE32-E72D297353CC}">
              <c16:uniqueId val="{00000000-2209-4B9B-9CE8-7FAF2907FD36}"/>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7760258605756294"/>
          <c:w val="0.95804792260294591"/>
          <c:h val="0.48834277578382229"/>
        </c:manualLayout>
      </c:layout>
      <c:barChart>
        <c:barDir val="col"/>
        <c:grouping val="clustered"/>
        <c:varyColors val="0"/>
        <c:ser>
          <c:idx val="0"/>
          <c:order val="0"/>
          <c:tx>
            <c:strRef>
              <c:f>Sheet1!$B$1</c:f>
              <c:strCache>
                <c:ptCount val="1"/>
                <c:pt idx="0">
                  <c:v>Volume (Billion Litres)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_ * #,##0.0_ ;_ * \-#,##0.0_ ;_ * "-"??_ ;_ @_ </c:formatCode>
                <c:ptCount val="6"/>
                <c:pt idx="0">
                  <c:v>8.8578350370370346E-2</c:v>
                </c:pt>
                <c:pt idx="1">
                  <c:v>0.10985687999999992</c:v>
                </c:pt>
                <c:pt idx="2">
                  <c:v>0.16580484375000026</c:v>
                </c:pt>
                <c:pt idx="3">
                  <c:v>0.25507800268656727</c:v>
                </c:pt>
                <c:pt idx="4">
                  <c:v>0.43785106478873254</c:v>
                </c:pt>
                <c:pt idx="5">
                  <c:v>0.66655354931507149</c:v>
                </c:pt>
              </c:numCache>
            </c:numRef>
          </c:val>
          <c:extLst>
            <c:ext xmlns:c16="http://schemas.microsoft.com/office/drawing/2014/chart" uri="{C3380CC4-5D6E-409C-BE32-E72D297353CC}">
              <c16:uniqueId val="{00000000-DE57-4470-9EDC-A430E4EBC64C}"/>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_ * #,##0.0_ ;_ * \-#,##0.0_ ;_ * &quot;-&quot;??_ ;_ @_ "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0699006453987885"/>
          <c:y val="0.86817972603117566"/>
          <c:w val="0.18601975716151031"/>
          <c:h val="0.1245225599920931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3320044979169057"/>
        </c:manualLayout>
      </c:layout>
      <c:barChart>
        <c:barDir val="col"/>
        <c:grouping val="percentStacked"/>
        <c:varyColors val="0"/>
        <c:ser>
          <c:idx val="0"/>
          <c:order val="0"/>
          <c:tx>
            <c:strRef>
              <c:f>Sheet1!$E$1</c:f>
              <c:strCache>
                <c:ptCount val="1"/>
                <c:pt idx="0">
                  <c:v>Others</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1.0654646874300004E-2</c:v>
                </c:pt>
                <c:pt idx="1">
                  <c:v>1.1265901645823943E-2</c:v>
                </c:pt>
                <c:pt idx="2">
                  <c:v>2.0428530281250013E-2</c:v>
                </c:pt>
                <c:pt idx="3">
                  <c:v>3.429133897933611E-2</c:v>
                </c:pt>
                <c:pt idx="4">
                  <c:v>6.0936866748101066E-2</c:v>
                </c:pt>
                <c:pt idx="5">
                  <c:v>9.775173794040995E-2</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Agriculture</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2.2493143401300025E-2</c:v>
                </c:pt>
                <c:pt idx="1">
                  <c:v>2.5401574453247967E-2</c:v>
                </c:pt>
                <c:pt idx="2">
                  <c:v>4.4237320968750105E-2</c:v>
                </c:pt>
                <c:pt idx="3">
                  <c:v>7.1788383868921904E-2</c:v>
                </c:pt>
                <c:pt idx="4">
                  <c:v>0.1293389336961123</c:v>
                </c:pt>
                <c:pt idx="5">
                  <c:v>0.21148892651362194</c:v>
                </c:pt>
              </c:numCache>
            </c:numRef>
          </c:val>
          <c:extLst>
            <c:ext xmlns:c16="http://schemas.microsoft.com/office/drawing/2014/chart" uri="{C3380CC4-5D6E-409C-BE32-E72D297353CC}">
              <c16:uniqueId val="{00000001-64FA-4A6E-B60C-A2175073DAA2}"/>
            </c:ext>
          </c:extLst>
        </c:ser>
        <c:ser>
          <c:idx val="5"/>
          <c:order val="2"/>
          <c:tx>
            <c:strRef>
              <c:f>Sheet1!$C$1</c:f>
              <c:strCache>
                <c:ptCount val="1"/>
                <c:pt idx="0">
                  <c:v>Construction</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2.6614694044033362E-2</c:v>
                </c:pt>
                <c:pt idx="1">
                  <c:v>2.9960410927103959E-2</c:v>
                </c:pt>
                <c:pt idx="2">
                  <c:v>5.4407495756250132E-2</c:v>
                </c:pt>
                <c:pt idx="3">
                  <c:v>9.1265475838771468E-2</c:v>
                </c:pt>
                <c:pt idx="4">
                  <c:v>0.16362677182360519</c:v>
                </c:pt>
                <c:pt idx="5">
                  <c:v>0.26694287915130743</c:v>
                </c:pt>
              </c:numCache>
            </c:numRef>
          </c:val>
          <c:extLst>
            <c:ext xmlns:c16="http://schemas.microsoft.com/office/drawing/2014/chart" uri="{C3380CC4-5D6E-409C-BE32-E72D297353CC}">
              <c16:uniqueId val="{00000000-64FA-4A6E-B60C-A2175073DAA2}"/>
            </c:ext>
          </c:extLst>
        </c:ser>
        <c:ser>
          <c:idx val="6"/>
          <c:order val="3"/>
          <c:tx>
            <c:strRef>
              <c:f>Sheet1!$B$1</c:f>
              <c:strCache>
                <c:ptCount val="1"/>
                <c:pt idx="0">
                  <c:v>Automotive</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8.6391793791477836E-2</c:v>
                </c:pt>
                <c:pt idx="1">
                  <c:v>9.7359036493823867E-2</c:v>
                </c:pt>
                <c:pt idx="2">
                  <c:v>0.17486234049375038</c:v>
                </c:pt>
                <c:pt idx="3">
                  <c:v>0.28836781801744882</c:v>
                </c:pt>
                <c:pt idx="4">
                  <c:v>0.51414396260541817</c:v>
                </c:pt>
                <c:pt idx="5">
                  <c:v>0.83845810531520892</c:v>
                </c:pt>
              </c:numCache>
            </c:numRef>
          </c:val>
          <c:extLst>
            <c:ext xmlns:c16="http://schemas.microsoft.com/office/drawing/2014/chart" uri="{C3380CC4-5D6E-409C-BE32-E72D297353CC}">
              <c16:uniqueId val="{00000004-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5073114511712"/>
          <c:y val="1.6985688281758823E-2"/>
          <c:w val="0.77548783152440603"/>
          <c:h val="0.5549645994394633"/>
        </c:manualLayout>
      </c:layout>
      <c:barChart>
        <c:barDir val="col"/>
        <c:grouping val="percentStacked"/>
        <c:varyColors val="0"/>
        <c:ser>
          <c:idx val="0"/>
          <c:order val="0"/>
          <c:tx>
            <c:strRef>
              <c:f>Sheet1!$E$1</c:f>
              <c:strCache>
                <c:ptCount val="1"/>
                <c:pt idx="0">
                  <c:v>Others</c:v>
                </c:pt>
              </c:strCache>
            </c:strRef>
          </c:tx>
          <c:spPr>
            <a:solidFill>
              <a:schemeClr val="accent1"/>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Sheet1!$E$2:$E$7</c:f>
              <c:numCache>
                <c:formatCode>0.0</c:formatCode>
                <c:ptCount val="6"/>
                <c:pt idx="0">
                  <c:v>7.7860369975555612E-3</c:v>
                </c:pt>
                <c:pt idx="1">
                  <c:v>1.0469360663999998E-2</c:v>
                </c:pt>
                <c:pt idx="2">
                  <c:v>1.5933845484375056E-2</c:v>
                </c:pt>
                <c:pt idx="3">
                  <c:v>2.4793581861134326E-2</c:v>
                </c:pt>
                <c:pt idx="4">
                  <c:v>4.2383983071549405E-2</c:v>
                </c:pt>
                <c:pt idx="5">
                  <c:v>6.4255762153972926E-2</c:v>
                </c:pt>
              </c:numCache>
            </c:numRef>
          </c:val>
          <c:extLst>
            <c:ext xmlns:c16="http://schemas.microsoft.com/office/drawing/2014/chart" uri="{C3380CC4-5D6E-409C-BE32-E72D297353CC}">
              <c16:uniqueId val="{00000000-90D6-4AFB-AEF2-F7160527FD64}"/>
            </c:ext>
          </c:extLst>
        </c:ser>
        <c:ser>
          <c:idx val="2"/>
          <c:order val="1"/>
          <c:tx>
            <c:strRef>
              <c:f>Sheet1!$D$1</c:f>
              <c:strCache>
                <c:ptCount val="1"/>
                <c:pt idx="0">
                  <c:v>Agriculture</c:v>
                </c:pt>
              </c:strCache>
            </c:strRef>
          </c:tx>
          <c:spPr>
            <a:solidFill>
              <a:schemeClr val="accent3"/>
            </a:solidFill>
            <a:ln>
              <a:noFill/>
            </a:ln>
            <a:effectLst>
              <a:innerShdw blurRad="63500" dist="50800" dir="16200000">
                <a:prstClr val="black">
                  <a:alpha val="50000"/>
                </a:prstClr>
              </a:innerShdw>
            </a:effectLst>
          </c:spPr>
          <c:invertIfNegative val="0"/>
          <c:cat>
            <c:strRef>
              <c:f>Sheet1!$A$2:$A$7</c:f>
              <c:strCache>
                <c:ptCount val="6"/>
                <c:pt idx="0">
                  <c:v>2017</c:v>
                </c:pt>
                <c:pt idx="1">
                  <c:v>2021</c:v>
                </c:pt>
                <c:pt idx="2">
                  <c:v>2025F</c:v>
                </c:pt>
                <c:pt idx="3">
                  <c:v>2030F</c:v>
                </c:pt>
                <c:pt idx="4">
                  <c:v>2035F</c:v>
                </c:pt>
                <c:pt idx="5">
                  <c:v>2040F</c:v>
                </c:pt>
              </c:strCache>
            </c:strRef>
          </c:cat>
          <c:val>
            <c:numRef>
              <c:f>Sheet1!$D$2:$D$7</c:f>
              <c:numCache>
                <c:formatCode>0.0</c:formatCode>
                <c:ptCount val="6"/>
                <c:pt idx="0">
                  <c:v>1.2082086990518517E-2</c:v>
                </c:pt>
                <c:pt idx="1">
                  <c:v>1.4918564303999989E-2</c:v>
                </c:pt>
                <c:pt idx="2">
                  <c:v>2.1786756468750029E-2</c:v>
                </c:pt>
                <c:pt idx="3">
                  <c:v>3.2828538945761203E-2</c:v>
                </c:pt>
                <c:pt idx="4">
                  <c:v>5.6876853316056339E-2</c:v>
                </c:pt>
                <c:pt idx="5">
                  <c:v>8.625202928137024E-2</c:v>
                </c:pt>
              </c:numCache>
            </c:numRef>
          </c:val>
          <c:extLst>
            <c:ext xmlns:c16="http://schemas.microsoft.com/office/drawing/2014/chart" uri="{C3380CC4-5D6E-409C-BE32-E72D297353CC}">
              <c16:uniqueId val="{00000001-64FA-4A6E-B60C-A2175073DAA2}"/>
            </c:ext>
          </c:extLst>
        </c:ser>
        <c:ser>
          <c:idx val="5"/>
          <c:order val="2"/>
          <c:tx>
            <c:strRef>
              <c:f>Sheet1!$C$1</c:f>
              <c:strCache>
                <c:ptCount val="1"/>
                <c:pt idx="0">
                  <c:v>Construction</c:v>
                </c:pt>
              </c:strCache>
            </c:strRef>
          </c:tx>
          <c:spPr>
            <a:solidFill>
              <a:schemeClr val="accent6"/>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Sheet1!$C$2:$C$7</c:f>
              <c:numCache>
                <c:formatCode>0.0</c:formatCode>
                <c:ptCount val="6"/>
                <c:pt idx="0">
                  <c:v>1.6422426158666664E-2</c:v>
                </c:pt>
                <c:pt idx="1">
                  <c:v>1.9334810879999983E-2</c:v>
                </c:pt>
                <c:pt idx="2">
                  <c:v>2.9579584125000048E-2</c:v>
                </c:pt>
                <c:pt idx="3">
                  <c:v>4.6220134086805982E-2</c:v>
                </c:pt>
                <c:pt idx="4">
                  <c:v>7.9601323578591579E-2</c:v>
                </c:pt>
                <c:pt idx="5">
                  <c:v>0.12137940133027453</c:v>
                </c:pt>
              </c:numCache>
            </c:numRef>
          </c:val>
          <c:extLst>
            <c:ext xmlns:c16="http://schemas.microsoft.com/office/drawing/2014/chart" uri="{C3380CC4-5D6E-409C-BE32-E72D297353CC}">
              <c16:uniqueId val="{00000000-64FA-4A6E-B60C-A2175073DAA2}"/>
            </c:ext>
          </c:extLst>
        </c:ser>
        <c:ser>
          <c:idx val="6"/>
          <c:order val="3"/>
          <c:tx>
            <c:strRef>
              <c:f>Sheet1!$B$1</c:f>
              <c:strCache>
                <c:ptCount val="1"/>
                <c:pt idx="0">
                  <c:v>Automotive</c:v>
                </c:pt>
              </c:strCache>
            </c:strRef>
          </c:tx>
          <c:spPr>
            <a:solidFill>
              <a:schemeClr val="accent1">
                <a:lumMod val="60000"/>
              </a:schemeClr>
            </a:solidFill>
            <a:ln>
              <a:noFill/>
            </a:ln>
            <a:effectLst/>
          </c:spPr>
          <c:invertIfNegative val="0"/>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5.228780022362961E-2</c:v>
                </c:pt>
                <c:pt idx="1">
                  <c:v>6.5134144151999945E-2</c:v>
                </c:pt>
                <c:pt idx="2">
                  <c:v>9.8504657671875134E-2</c:v>
                </c:pt>
                <c:pt idx="3">
                  <c:v>0.15123574779286572</c:v>
                </c:pt>
                <c:pt idx="4">
                  <c:v>0.25898890482253528</c:v>
                </c:pt>
                <c:pt idx="5">
                  <c:v>0.39466635654945381</c:v>
                </c:pt>
              </c:numCache>
            </c:numRef>
          </c:val>
          <c:extLst>
            <c:ext xmlns:c16="http://schemas.microsoft.com/office/drawing/2014/chart" uri="{C3380CC4-5D6E-409C-BE32-E72D297353CC}">
              <c16:uniqueId val="{00000004-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50775857675254"/>
          <c:y val="0.20400713884007571"/>
          <c:w val="0.37434597942892828"/>
          <c:h val="0.67353211330375939"/>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E857-4279-8FD1-8CAD061B2D5B}"/>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E857-4279-8FD1-8CAD061B2D5B}"/>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E857-4279-8FD1-8CAD061B2D5B}"/>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E857-4279-8FD1-8CAD061B2D5B}"/>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E857-4279-8FD1-8CAD061B2D5B}"/>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E857-4279-8FD1-8CAD061B2D5B}"/>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E857-4279-8FD1-8CAD061B2D5B}"/>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E857-4279-8FD1-8CAD061B2D5B}"/>
              </c:ext>
            </c:extLst>
          </c:dPt>
          <c:dPt>
            <c:idx val="8"/>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10-E857-4279-8FD1-8CAD061B2D5B}"/>
              </c:ext>
            </c:extLst>
          </c:dPt>
          <c:dPt>
            <c:idx val="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11-E857-4279-8FD1-8CAD061B2D5B}"/>
              </c:ext>
            </c:extLst>
          </c:dPt>
          <c:dPt>
            <c:idx val="10"/>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12-E857-4279-8FD1-8CAD061B2D5B}"/>
              </c:ext>
            </c:extLst>
          </c:dPt>
          <c:dLbls>
            <c:dLbl>
              <c:idx val="0"/>
              <c:layout>
                <c:manualLayout>
                  <c:x val="4.9687994065168856E-2"/>
                  <c:y val="-0.22052275543376379"/>
                </c:manualLayout>
              </c:layout>
              <c:tx>
                <c:rich>
                  <a:bodyPr/>
                  <a:lstStyle/>
                  <a:p>
                    <a:fld id="{E0F67B5F-A25A-4D9F-B240-63BB3381F358}" type="CATEGORYNAME">
                      <a:rPr lang="en-US"/>
                      <a:pPr/>
                      <a:t>[CATEGORY NAME]</a:t>
                    </a:fld>
                    <a:r>
                      <a:rPr lang="en-US" baseline="0" dirty="0"/>
                      <a:t>, </a:t>
                    </a:r>
                    <a:fld id="{5597CE94-FAB8-4C80-9E96-F2A639C7E317}"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6197404180637562"/>
                      <c:h val="0.13255091605461727"/>
                    </c:manualLayout>
                  </c15:layout>
                  <c15:dlblFieldTable/>
                  <c15:showDataLabelsRange val="0"/>
                </c:ext>
                <c:ext xmlns:c16="http://schemas.microsoft.com/office/drawing/2014/chart" uri="{C3380CC4-5D6E-409C-BE32-E72D297353CC}">
                  <c16:uniqueId val="{00000001-E857-4279-8FD1-8CAD061B2D5B}"/>
                </c:ext>
              </c:extLst>
            </c:dLbl>
            <c:dLbl>
              <c:idx val="1"/>
              <c:layout>
                <c:manualLayout>
                  <c:x val="0.12625020513149038"/>
                  <c:y val="-0.12826100661539952"/>
                </c:manualLayout>
              </c:layout>
              <c:tx>
                <c:rich>
                  <a:bodyPr/>
                  <a:lstStyle/>
                  <a:p>
                    <a:fld id="{12776023-F857-4BA3-81A9-AD200C3D5F1E}" type="CATEGORYNAME">
                      <a:rPr lang="en-US"/>
                      <a:pPr/>
                      <a:t>[CATEGORY NAME]</a:t>
                    </a:fld>
                    <a:r>
                      <a:rPr lang="en-US" baseline="0" dirty="0"/>
                      <a:t>, </a:t>
                    </a:r>
                    <a:fld id="{CE23A1D9-EF15-4287-B600-A6F474C3BDCB}"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9952820228354099"/>
                      <c:h val="0.14955877350347951"/>
                    </c:manualLayout>
                  </c15:layout>
                  <c15:dlblFieldTable/>
                  <c15:showDataLabelsRange val="0"/>
                </c:ext>
                <c:ext xmlns:c16="http://schemas.microsoft.com/office/drawing/2014/chart" uri="{C3380CC4-5D6E-409C-BE32-E72D297353CC}">
                  <c16:uniqueId val="{00000003-E857-4279-8FD1-8CAD061B2D5B}"/>
                </c:ext>
              </c:extLst>
            </c:dLbl>
            <c:dLbl>
              <c:idx val="2"/>
              <c:layout>
                <c:manualLayout>
                  <c:x val="0.16343593710646565"/>
                  <c:y val="-8.5373297542145274E-3"/>
                </c:manualLayout>
              </c:layout>
              <c:tx>
                <c:rich>
                  <a:bodyPr/>
                  <a:lstStyle/>
                  <a:p>
                    <a:fld id="{C1357352-6C38-424B-8B7F-129CECEE21C9}" type="CATEGORYNAME">
                      <a:rPr lang="en-US"/>
                      <a:pPr/>
                      <a:t>[CATEGORY NAME]</a:t>
                    </a:fld>
                    <a:r>
                      <a:rPr lang="en-US" baseline="0" dirty="0"/>
                      <a:t>, </a:t>
                    </a:r>
                    <a:fld id="{1E857348-75CA-4218-9E86-D0DAC68BE2C1}"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5360634835953111"/>
                      <c:h val="0.14742538729587051"/>
                    </c:manualLayout>
                  </c15:layout>
                  <c15:dlblFieldTable/>
                  <c15:showDataLabelsRange val="0"/>
                </c:ext>
                <c:ext xmlns:c16="http://schemas.microsoft.com/office/drawing/2014/chart" uri="{C3380CC4-5D6E-409C-BE32-E72D297353CC}">
                  <c16:uniqueId val="{00000005-E857-4279-8FD1-8CAD061B2D5B}"/>
                </c:ext>
              </c:extLst>
            </c:dLbl>
            <c:dLbl>
              <c:idx val="3"/>
              <c:layout>
                <c:manualLayout>
                  <c:x val="0.19184972001196993"/>
                  <c:y val="8.3334266213856284E-2"/>
                </c:manualLayout>
              </c:layout>
              <c:tx>
                <c:rich>
                  <a:bodyPr/>
                  <a:lstStyle/>
                  <a:p>
                    <a:fld id="{361D601F-3E18-4588-AB47-1CF819826E94}" type="CATEGORYNAME">
                      <a:rPr lang="en-US"/>
                      <a:pPr/>
                      <a:t>[CATEGORY NAME]</a:t>
                    </a:fld>
                    <a:r>
                      <a:rPr lang="en-US" baseline="0" dirty="0"/>
                      <a:t>, </a:t>
                    </a:r>
                    <a:fld id="{FE619C2D-93AF-4234-846F-116857B1950B}"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6893840555674303"/>
                      <c:h val="9.4514248684485186E-2"/>
                    </c:manualLayout>
                  </c15:layout>
                  <c15:dlblFieldTable/>
                  <c15:showDataLabelsRange val="0"/>
                </c:ext>
                <c:ext xmlns:c16="http://schemas.microsoft.com/office/drawing/2014/chart" uri="{C3380CC4-5D6E-409C-BE32-E72D297353CC}">
                  <c16:uniqueId val="{00000007-E857-4279-8FD1-8CAD061B2D5B}"/>
                </c:ext>
              </c:extLst>
            </c:dLbl>
            <c:dLbl>
              <c:idx val="4"/>
              <c:layout>
                <c:manualLayout>
                  <c:x val="-0.31737669951988262"/>
                  <c:y val="-0.23218502614815009"/>
                </c:manualLayout>
              </c:layout>
              <c:tx>
                <c:rich>
                  <a:bodyPr/>
                  <a:lstStyle/>
                  <a:p>
                    <a:fld id="{6CE8706E-1304-4262-AAD6-6C4DE1400077}" type="CATEGORYNAME">
                      <a:rPr lang="en-US"/>
                      <a:pPr/>
                      <a:t>[CATEGORY NAME]</a:t>
                    </a:fld>
                    <a:r>
                      <a:rPr lang="en-US" baseline="0" dirty="0"/>
                      <a:t>, </a:t>
                    </a:r>
                    <a:fld id="{604CDACF-7A41-4C67-9F03-2F249D4EDDA7}"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5254966862170647"/>
                      <c:h val="7.6987136149942195E-2"/>
                    </c:manualLayout>
                  </c15:layout>
                  <c15:dlblFieldTable/>
                  <c15:showDataLabelsRange val="0"/>
                </c:ext>
                <c:ext xmlns:c16="http://schemas.microsoft.com/office/drawing/2014/chart" uri="{C3380CC4-5D6E-409C-BE32-E72D297353CC}">
                  <c16:uniqueId val="{00000009-E857-4279-8FD1-8CAD061B2D5B}"/>
                </c:ext>
              </c:extLst>
            </c:dLbl>
            <c:dLbl>
              <c:idx val="5"/>
              <c:layout>
                <c:manualLayout>
                  <c:x val="-0.19027613904736126"/>
                  <c:y val="6.7773391862968296E-2"/>
                </c:manualLayout>
              </c:layout>
              <c:showLegendKey val="1"/>
              <c:showVal val="1"/>
              <c:showCatName val="1"/>
              <c:showSerName val="0"/>
              <c:showPercent val="0"/>
              <c:showBubbleSize val="0"/>
              <c:extLst>
                <c:ext xmlns:c15="http://schemas.microsoft.com/office/drawing/2012/chart" uri="{CE6537A1-D6FC-4f65-9D91-7224C49458BB}">
                  <c15:layout>
                    <c:manualLayout>
                      <c:w val="0.27992578536750873"/>
                      <c:h val="7.8533664405860862E-2"/>
                    </c:manualLayout>
                  </c15:layout>
                </c:ext>
                <c:ext xmlns:c16="http://schemas.microsoft.com/office/drawing/2014/chart" uri="{C3380CC4-5D6E-409C-BE32-E72D297353CC}">
                  <c16:uniqueId val="{0000000B-E857-4279-8FD1-8CAD061B2D5B}"/>
                </c:ext>
              </c:extLst>
            </c:dLbl>
            <c:dLbl>
              <c:idx val="6"/>
              <c:layout>
                <c:manualLayout>
                  <c:x val="-0.19894420226179743"/>
                  <c:y val="1.0714474868915842E-2"/>
                </c:manualLayout>
              </c:layout>
              <c:tx>
                <c:rich>
                  <a:bodyPr/>
                  <a:lstStyle/>
                  <a:p>
                    <a:fld id="{AB453AC5-A154-4168-BC3E-2973743B52B2}" type="CATEGORYNAME">
                      <a:rPr lang="en-US"/>
                      <a:pPr/>
                      <a:t>[CATEGORY NAME]</a:t>
                    </a:fld>
                    <a:r>
                      <a:rPr lang="en-US" baseline="0" dirty="0"/>
                      <a:t>, </a:t>
                    </a:r>
                    <a:fld id="{E3D153D7-D546-4845-9445-56C8F086FC02}"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30708984669107764"/>
                      <c:h val="7.5413191599398091E-2"/>
                    </c:manualLayout>
                  </c15:layout>
                  <c15:dlblFieldTable/>
                  <c15:showDataLabelsRange val="0"/>
                </c:ext>
                <c:ext xmlns:c16="http://schemas.microsoft.com/office/drawing/2014/chart" uri="{C3380CC4-5D6E-409C-BE32-E72D297353CC}">
                  <c16:uniqueId val="{0000000D-E857-4279-8FD1-8CAD061B2D5B}"/>
                </c:ext>
              </c:extLst>
            </c:dLbl>
            <c:dLbl>
              <c:idx val="7"/>
              <c:layout>
                <c:manualLayout>
                  <c:x val="-0.19802473948157454"/>
                  <c:y val="-3.9789922642432321E-2"/>
                </c:manualLayout>
              </c:layout>
              <c:tx>
                <c:rich>
                  <a:bodyPr/>
                  <a:lstStyle/>
                  <a:p>
                    <a:fld id="{4902E277-4720-4A2B-B255-E1F3BFBBFF15}" type="CATEGORYNAME">
                      <a:rPr lang="en-US"/>
                      <a:pPr/>
                      <a:t>[CATEGORY NAME]</a:t>
                    </a:fld>
                    <a:r>
                      <a:rPr lang="en-US" baseline="0" dirty="0"/>
                      <a:t>, </a:t>
                    </a:r>
                    <a:fld id="{DD0E180C-F42D-4831-BFBE-BA64DD199240}"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2538544131341198"/>
                      <c:h val="7.9133395850793042E-2"/>
                    </c:manualLayout>
                  </c15:layout>
                  <c15:dlblFieldTable/>
                  <c15:showDataLabelsRange val="0"/>
                </c:ext>
                <c:ext xmlns:c16="http://schemas.microsoft.com/office/drawing/2014/chart" uri="{C3380CC4-5D6E-409C-BE32-E72D297353CC}">
                  <c16:uniqueId val="{0000000F-E857-4279-8FD1-8CAD061B2D5B}"/>
                </c:ext>
              </c:extLst>
            </c:dLbl>
            <c:dLbl>
              <c:idx val="8"/>
              <c:layout>
                <c:manualLayout>
                  <c:x val="-0.20711570733241441"/>
                  <c:y val="-9.0770055175292977E-2"/>
                </c:manualLayout>
              </c:layout>
              <c:tx>
                <c:rich>
                  <a:bodyPr/>
                  <a:lstStyle/>
                  <a:p>
                    <a:fld id="{0CAA4AC9-FFAC-48DA-8ABE-DBBF70A0CB31}" type="CATEGORYNAME">
                      <a:rPr lang="en-US"/>
                      <a:pPr/>
                      <a:t>[CATEGORY NAME]</a:t>
                    </a:fld>
                    <a:r>
                      <a:rPr lang="en-US" baseline="0" dirty="0"/>
                      <a:t>, </a:t>
                    </a:r>
                    <a:fld id="{6A629589-46FD-459B-80C0-231254C1442E}"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31525254237704575"/>
                      <c:h val="7.5176726058253401E-2"/>
                    </c:manualLayout>
                  </c15:layout>
                  <c15:dlblFieldTable/>
                  <c15:showDataLabelsRange val="0"/>
                </c:ext>
                <c:ext xmlns:c16="http://schemas.microsoft.com/office/drawing/2014/chart" uri="{C3380CC4-5D6E-409C-BE32-E72D297353CC}">
                  <c16:uniqueId val="{00000010-E857-4279-8FD1-8CAD061B2D5B}"/>
                </c:ext>
              </c:extLst>
            </c:dLbl>
            <c:dLbl>
              <c:idx val="9"/>
              <c:layout>
                <c:manualLayout>
                  <c:x val="-0.11559212545294088"/>
                  <c:y val="-0.17009411889325404"/>
                </c:manualLayout>
              </c:layout>
              <c:tx>
                <c:rich>
                  <a:bodyPr/>
                  <a:lstStyle/>
                  <a:p>
                    <a:fld id="{D00278D7-AF8C-48B2-853B-AC75AE982A24}" type="CATEGORYNAME">
                      <a:rPr lang="en-US"/>
                      <a:pPr/>
                      <a:t>[CATEGORY NAME]</a:t>
                    </a:fld>
                    <a:r>
                      <a:rPr lang="en-US" baseline="0" dirty="0"/>
                      <a:t>, </a:t>
                    </a:r>
                    <a:fld id="{7D459CC1-A067-4F5F-91DA-D9E856880E26}"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E857-4279-8FD1-8CAD061B2D5B}"/>
                </c:ext>
              </c:extLst>
            </c:dLbl>
            <c:dLbl>
              <c:idx val="10"/>
              <c:layout>
                <c:manualLayout>
                  <c:x val="-4.1492801801985536E-2"/>
                  <c:y val="-0.25527434272910748"/>
                </c:manualLayout>
              </c:layout>
              <c:tx>
                <c:rich>
                  <a:bodyPr/>
                  <a:lstStyle/>
                  <a:p>
                    <a:fld id="{9830375D-1002-47E4-9077-10203E90FAC6}" type="CATEGORYNAME">
                      <a:rPr lang="en-US"/>
                      <a:pPr/>
                      <a:t>[CATEGORY NAME]</a:t>
                    </a:fld>
                    <a:r>
                      <a:rPr lang="en-US" baseline="0" dirty="0"/>
                      <a:t>, </a:t>
                    </a:r>
                    <a:fld id="{E22E3F8A-86D7-4D73-A7B2-C44DA60A6646}"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5260474380850734"/>
                      <c:h val="6.7513648937050613E-2"/>
                    </c:manualLayout>
                  </c15:layout>
                  <c15:dlblFieldTable/>
                  <c15:showDataLabelsRange val="0"/>
                </c:ext>
                <c:ext xmlns:c16="http://schemas.microsoft.com/office/drawing/2014/chart" uri="{C3380CC4-5D6E-409C-BE32-E72D297353CC}">
                  <c16:uniqueId val="{00000012-E857-4279-8FD1-8CAD061B2D5B}"/>
                </c:ext>
              </c:extLst>
            </c:dLbl>
            <c:dLbl>
              <c:idx val="11"/>
              <c:layout>
                <c:manualLayout>
                  <c:x val="-0.12792904707821523"/>
                  <c:y val="-0.12755483580644592"/>
                </c:manualLayout>
              </c:layout>
              <c:tx>
                <c:rich>
                  <a:bodyPr/>
                  <a:lstStyle/>
                  <a:p>
                    <a:fld id="{38823AD0-0898-474F-8C6A-C134FB4BBE6E}" type="CATEGORYNAME">
                      <a:rPr lang="en-US"/>
                      <a:pPr/>
                      <a:t>[CATEGORY NAME]</a:t>
                    </a:fld>
                    <a:r>
                      <a:rPr lang="en-US" baseline="0" dirty="0"/>
                      <a:t>, </a:t>
                    </a:r>
                    <a:fld id="{A9E1BC97-AE66-4131-B642-692CF0012C36}"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E857-4279-8FD1-8CAD061B2D5B}"/>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1"/>
            <c:showVal val="1"/>
            <c:showCatName val="1"/>
            <c:showSerName val="0"/>
            <c:showPercent val="0"/>
            <c:showBubbleSize val="0"/>
            <c:showLeaderLines val="0"/>
            <c:extLst>
              <c:ext xmlns:c15="http://schemas.microsoft.com/office/drawing/2012/chart" uri="{CE6537A1-D6FC-4f65-9D91-7224C49458BB}"/>
            </c:extLst>
          </c:dLbls>
          <c:cat>
            <c:strRef>
              <c:f>Sheet1!$A$2:$A$7</c:f>
              <c:strCache>
                <c:ptCount val="6"/>
                <c:pt idx="0">
                  <c:v>Nepal</c:v>
                </c:pt>
                <c:pt idx="1">
                  <c:v>Malaysia</c:v>
                </c:pt>
                <c:pt idx="2">
                  <c:v>United Rep. of Tanzania</c:v>
                </c:pt>
                <c:pt idx="3">
                  <c:v>Sri Lanka</c:v>
                </c:pt>
                <c:pt idx="4">
                  <c:v>Rep. of Korea</c:v>
                </c:pt>
                <c:pt idx="5">
                  <c:v>others</c:v>
                </c:pt>
              </c:strCache>
            </c:strRef>
          </c:cat>
          <c:val>
            <c:numRef>
              <c:f>Sheet1!$B$2:$B$7</c:f>
              <c:numCache>
                <c:formatCode>0.0</c:formatCode>
                <c:ptCount val="6"/>
                <c:pt idx="0">
                  <c:v>2.4464699999999999E-2</c:v>
                </c:pt>
                <c:pt idx="1">
                  <c:v>2.4336000000000002E-3</c:v>
                </c:pt>
                <c:pt idx="2">
                  <c:v>7.1400200000000004E-4</c:v>
                </c:pt>
                <c:pt idx="3">
                  <c:v>2.3387599999999999E-4</c:v>
                </c:pt>
                <c:pt idx="4">
                  <c:v>2.1636999999999999E-4</c:v>
                </c:pt>
                <c:pt idx="5">
                  <c:v>0.11453328626500001</c:v>
                </c:pt>
              </c:numCache>
            </c:numRef>
          </c:val>
          <c:extLst>
            <c:ext xmlns:c16="http://schemas.microsoft.com/office/drawing/2014/chart" uri="{C3380CC4-5D6E-409C-BE32-E72D297353CC}">
              <c16:uniqueId val="{00000014-E857-4279-8FD1-8CAD061B2D5B}"/>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50775857675254"/>
          <c:y val="0.20400713884007571"/>
          <c:w val="0.37434597942892828"/>
          <c:h val="0.67353211330375939"/>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A30-4C9D-80A4-A77369F6CB21}"/>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A30-4C9D-80A4-A77369F6CB21}"/>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A30-4C9D-80A4-A77369F6CB21}"/>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5A30-4C9D-80A4-A77369F6CB21}"/>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5A30-4C9D-80A4-A77369F6CB21}"/>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5A30-4C9D-80A4-A77369F6CB21}"/>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5A30-4C9D-80A4-A77369F6CB21}"/>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5A30-4C9D-80A4-A77369F6CB21}"/>
              </c:ext>
            </c:extLst>
          </c:dPt>
          <c:dPt>
            <c:idx val="8"/>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10-5A30-4C9D-80A4-A77369F6CB21}"/>
              </c:ext>
            </c:extLst>
          </c:dPt>
          <c:dPt>
            <c:idx val="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11-5A30-4C9D-80A4-A77369F6CB21}"/>
              </c:ext>
            </c:extLst>
          </c:dPt>
          <c:dPt>
            <c:idx val="10"/>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12-5A30-4C9D-80A4-A77369F6CB21}"/>
              </c:ext>
            </c:extLst>
          </c:dPt>
          <c:dLbls>
            <c:dLbl>
              <c:idx val="0"/>
              <c:layout>
                <c:manualLayout>
                  <c:x val="8.9115778529198497E-2"/>
                  <c:y val="-0.14394198704942041"/>
                </c:manualLayout>
              </c:layout>
              <c:tx>
                <c:rich>
                  <a:bodyPr/>
                  <a:lstStyle/>
                  <a:p>
                    <a:fld id="{E0F67B5F-A25A-4D9F-B240-63BB3381F358}" type="CATEGORYNAME">
                      <a:rPr lang="en-US"/>
                      <a:pPr/>
                      <a:t>[CATEGORY NAME]</a:t>
                    </a:fld>
                    <a:r>
                      <a:rPr lang="en-US" baseline="0" dirty="0"/>
                      <a:t>, </a:t>
                    </a:r>
                    <a:fld id="{5597CE94-FAB8-4C80-9E96-F2A639C7E317}"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6197404180637562"/>
                      <c:h val="0.13255091605461727"/>
                    </c:manualLayout>
                  </c15:layout>
                  <c15:dlblFieldTable/>
                  <c15:showDataLabelsRange val="0"/>
                </c:ext>
                <c:ext xmlns:c16="http://schemas.microsoft.com/office/drawing/2014/chart" uri="{C3380CC4-5D6E-409C-BE32-E72D297353CC}">
                  <c16:uniqueId val="{00000001-5A30-4C9D-80A4-A77369F6CB21}"/>
                </c:ext>
              </c:extLst>
            </c:dLbl>
            <c:dLbl>
              <c:idx val="1"/>
              <c:layout>
                <c:manualLayout>
                  <c:x val="0.30164315666240699"/>
                  <c:y val="-0.14213687504043387"/>
                </c:manualLayout>
              </c:layout>
              <c:tx>
                <c:rich>
                  <a:bodyPr/>
                  <a:lstStyle/>
                  <a:p>
                    <a:fld id="{12776023-F857-4BA3-81A9-AD200C3D5F1E}" type="CATEGORYNAME">
                      <a:rPr lang="en-US"/>
                      <a:pPr/>
                      <a:t>[CATEGORY NAME]</a:t>
                    </a:fld>
                    <a:r>
                      <a:rPr lang="en-US" baseline="0" dirty="0"/>
                      <a:t>, </a:t>
                    </a:r>
                    <a:fld id="{CE23A1D9-EF15-4287-B600-A6F474C3BDCB}"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9952820228354099"/>
                      <c:h val="0.14955877350347951"/>
                    </c:manualLayout>
                  </c15:layout>
                  <c15:dlblFieldTable/>
                  <c15:showDataLabelsRange val="0"/>
                </c:ext>
                <c:ext xmlns:c16="http://schemas.microsoft.com/office/drawing/2014/chart" uri="{C3380CC4-5D6E-409C-BE32-E72D297353CC}">
                  <c16:uniqueId val="{00000003-5A30-4C9D-80A4-A77369F6CB21}"/>
                </c:ext>
              </c:extLst>
            </c:dLbl>
            <c:dLbl>
              <c:idx val="2"/>
              <c:layout>
                <c:manualLayout>
                  <c:x val="7.5619167012561078E-2"/>
                  <c:y val="0.20615902394269281"/>
                </c:manualLayout>
              </c:layout>
              <c:tx>
                <c:rich>
                  <a:bodyPr/>
                  <a:lstStyle/>
                  <a:p>
                    <a:fld id="{C1357352-6C38-424B-8B7F-129CECEE21C9}" type="CATEGORYNAME">
                      <a:rPr lang="en-US"/>
                      <a:pPr/>
                      <a:t>[CATEGORY NAME]</a:t>
                    </a:fld>
                    <a:r>
                      <a:rPr lang="en-US" baseline="0" dirty="0"/>
                      <a:t>, </a:t>
                    </a:r>
                    <a:fld id="{1E857348-75CA-4218-9E86-D0DAC68BE2C1}"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5360634835953111"/>
                      <c:h val="0.14742538729587051"/>
                    </c:manualLayout>
                  </c15:layout>
                  <c15:dlblFieldTable/>
                  <c15:showDataLabelsRange val="0"/>
                </c:ext>
                <c:ext xmlns:c16="http://schemas.microsoft.com/office/drawing/2014/chart" uri="{C3380CC4-5D6E-409C-BE32-E72D297353CC}">
                  <c16:uniqueId val="{00000005-5A30-4C9D-80A4-A77369F6CB21}"/>
                </c:ext>
              </c:extLst>
            </c:dLbl>
            <c:dLbl>
              <c:idx val="3"/>
              <c:layout>
                <c:manualLayout>
                  <c:x val="0.39379928094020467"/>
                  <c:y val="0.16806244155477518"/>
                </c:manualLayout>
              </c:layout>
              <c:tx>
                <c:rich>
                  <a:bodyPr/>
                  <a:lstStyle/>
                  <a:p>
                    <a:fld id="{361D601F-3E18-4588-AB47-1CF819826E94}" type="CATEGORYNAME">
                      <a:rPr lang="en-US"/>
                      <a:pPr/>
                      <a:t>[CATEGORY NAME]</a:t>
                    </a:fld>
                    <a:r>
                      <a:rPr lang="en-US" baseline="0" dirty="0"/>
                      <a:t>, </a:t>
                    </a:r>
                    <a:fld id="{FE619C2D-93AF-4234-846F-116857B1950B}"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31797500142862212"/>
                      <c:h val="0.11870912579690884"/>
                    </c:manualLayout>
                  </c15:layout>
                  <c15:dlblFieldTable/>
                  <c15:showDataLabelsRange val="0"/>
                </c:ext>
                <c:ext xmlns:c16="http://schemas.microsoft.com/office/drawing/2014/chart" uri="{C3380CC4-5D6E-409C-BE32-E72D297353CC}">
                  <c16:uniqueId val="{00000007-5A30-4C9D-80A4-A77369F6CB21}"/>
                </c:ext>
              </c:extLst>
            </c:dLbl>
            <c:dLbl>
              <c:idx val="4"/>
              <c:layout>
                <c:manualLayout>
                  <c:x val="-0.16851903436696275"/>
                  <c:y val="0.24523778016949851"/>
                </c:manualLayout>
              </c:layout>
              <c:tx>
                <c:rich>
                  <a:bodyPr/>
                  <a:lstStyle/>
                  <a:p>
                    <a:fld id="{6CE8706E-1304-4262-AAD6-6C4DE1400077}" type="CATEGORYNAME">
                      <a:rPr lang="en-US"/>
                      <a:pPr/>
                      <a:t>[CATEGORY NAME]</a:t>
                    </a:fld>
                    <a:r>
                      <a:rPr lang="en-US" baseline="0" dirty="0"/>
                      <a:t>, </a:t>
                    </a:r>
                    <a:fld id="{604CDACF-7A41-4C67-9F03-2F249D4EDDA7}"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5063103914630686"/>
                      <c:h val="0.11831857759678353"/>
                    </c:manualLayout>
                  </c15:layout>
                  <c15:dlblFieldTable/>
                  <c15:showDataLabelsRange val="0"/>
                </c:ext>
                <c:ext xmlns:c16="http://schemas.microsoft.com/office/drawing/2014/chart" uri="{C3380CC4-5D6E-409C-BE32-E72D297353CC}">
                  <c16:uniqueId val="{00000009-5A30-4C9D-80A4-A77369F6CB21}"/>
                </c:ext>
              </c:extLst>
            </c:dLbl>
            <c:dLbl>
              <c:idx val="5"/>
              <c:layout>
                <c:manualLayout>
                  <c:x val="-0.22193742848277614"/>
                  <c:y val="0.22966782527891966"/>
                </c:manualLayout>
              </c:layout>
              <c:showLegendKey val="1"/>
              <c:showVal val="1"/>
              <c:showCatName val="1"/>
              <c:showSerName val="0"/>
              <c:showPercent val="0"/>
              <c:showBubbleSize val="0"/>
              <c:extLst>
                <c:ext xmlns:c15="http://schemas.microsoft.com/office/drawing/2012/chart" uri="{CE6537A1-D6FC-4f65-9D91-7224C49458BB}">
                  <c15:layout>
                    <c:manualLayout>
                      <c:w val="0.22743124466197254"/>
                      <c:h val="7.8489284570008505E-2"/>
                    </c:manualLayout>
                  </c15:layout>
                </c:ext>
                <c:ext xmlns:c16="http://schemas.microsoft.com/office/drawing/2014/chart" uri="{C3380CC4-5D6E-409C-BE32-E72D297353CC}">
                  <c16:uniqueId val="{0000000B-5A30-4C9D-80A4-A77369F6CB21}"/>
                </c:ext>
              </c:extLst>
            </c:dLbl>
            <c:dLbl>
              <c:idx val="6"/>
              <c:layout>
                <c:manualLayout>
                  <c:x val="-0.21119862172710382"/>
                  <c:y val="0.21717721566337758"/>
                </c:manualLayout>
              </c:layout>
              <c:tx>
                <c:rich>
                  <a:bodyPr/>
                  <a:lstStyle/>
                  <a:p>
                    <a:fld id="{AB453AC5-A154-4168-BC3E-2973743B52B2}" type="CATEGORYNAME">
                      <a:rPr lang="en-US"/>
                      <a:pPr/>
                      <a:t>[CATEGORY NAME]</a:t>
                    </a:fld>
                    <a:r>
                      <a:rPr lang="en-US" baseline="0" dirty="0"/>
                      <a:t>, </a:t>
                    </a:r>
                    <a:fld id="{E3D153D7-D546-4845-9445-56C8F086FC02}"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8758333333333336"/>
                      <c:h val="8.5545932253764126E-2"/>
                    </c:manualLayout>
                  </c15:layout>
                  <c15:dlblFieldTable/>
                  <c15:showDataLabelsRange val="0"/>
                </c:ext>
                <c:ext xmlns:c16="http://schemas.microsoft.com/office/drawing/2014/chart" uri="{C3380CC4-5D6E-409C-BE32-E72D297353CC}">
                  <c16:uniqueId val="{0000000D-5A30-4C9D-80A4-A77369F6CB21}"/>
                </c:ext>
              </c:extLst>
            </c:dLbl>
            <c:dLbl>
              <c:idx val="7"/>
              <c:layout>
                <c:manualLayout>
                  <c:x val="-0.18988653908427119"/>
                  <c:y val="0.14777876625773939"/>
                </c:manualLayout>
              </c:layout>
              <c:tx>
                <c:rich>
                  <a:bodyPr/>
                  <a:lstStyle/>
                  <a:p>
                    <a:fld id="{4902E277-4720-4A2B-B255-E1F3BFBBFF15}" type="CATEGORYNAME">
                      <a:rPr lang="en-US"/>
                      <a:pPr/>
                      <a:t>[CATEGORY NAME]</a:t>
                    </a:fld>
                    <a:r>
                      <a:rPr lang="en-US" baseline="0" dirty="0"/>
                      <a:t>, </a:t>
                    </a:r>
                    <a:fld id="{DD0E180C-F42D-4831-BFBE-BA64DD199240}"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9683422474208865"/>
                      <c:h val="7.4358269592639636E-2"/>
                    </c:manualLayout>
                  </c15:layout>
                  <c15:dlblFieldTable/>
                  <c15:showDataLabelsRange val="0"/>
                </c:ext>
                <c:ext xmlns:c16="http://schemas.microsoft.com/office/drawing/2014/chart" uri="{C3380CC4-5D6E-409C-BE32-E72D297353CC}">
                  <c16:uniqueId val="{0000000F-5A30-4C9D-80A4-A77369F6CB21}"/>
                </c:ext>
              </c:extLst>
            </c:dLbl>
            <c:dLbl>
              <c:idx val="8"/>
              <c:layout>
                <c:manualLayout>
                  <c:x val="-0.1755480632259267"/>
                  <c:y val="8.983851634759718E-2"/>
                </c:manualLayout>
              </c:layout>
              <c:tx>
                <c:rich>
                  <a:bodyPr/>
                  <a:lstStyle/>
                  <a:p>
                    <a:fld id="{0CAA4AC9-FFAC-48DA-8ABE-DBBF70A0CB31}" type="CATEGORYNAME">
                      <a:rPr lang="en-US"/>
                      <a:pPr/>
                      <a:t>[CATEGORY NAME]</a:t>
                    </a:fld>
                    <a:r>
                      <a:rPr lang="en-US" baseline="0" dirty="0"/>
                      <a:t>, </a:t>
                    </a:r>
                    <a:fld id="{6A629589-46FD-459B-80C0-231254C1442E}"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4344983167999276"/>
                      <c:h val="0.10327537443422172"/>
                    </c:manualLayout>
                  </c15:layout>
                  <c15:dlblFieldTable/>
                  <c15:showDataLabelsRange val="0"/>
                </c:ext>
                <c:ext xmlns:c16="http://schemas.microsoft.com/office/drawing/2014/chart" uri="{C3380CC4-5D6E-409C-BE32-E72D297353CC}">
                  <c16:uniqueId val="{00000010-5A30-4C9D-80A4-A77369F6CB21}"/>
                </c:ext>
              </c:extLst>
            </c:dLbl>
            <c:dLbl>
              <c:idx val="9"/>
              <c:layout>
                <c:manualLayout>
                  <c:x val="-0.2186327339298024"/>
                  <c:y val="-1.1825436968680802E-2"/>
                </c:manualLayout>
              </c:layout>
              <c:tx>
                <c:rich>
                  <a:bodyPr/>
                  <a:lstStyle/>
                  <a:p>
                    <a:fld id="{D00278D7-AF8C-48B2-853B-AC75AE982A24}" type="CATEGORYNAME">
                      <a:rPr lang="en-US"/>
                      <a:pPr/>
                      <a:t>[CATEGORY NAME]</a:t>
                    </a:fld>
                    <a:r>
                      <a:rPr lang="en-US" baseline="0" dirty="0"/>
                      <a:t>, </a:t>
                    </a:r>
                    <a:fld id="{7D459CC1-A067-4F5F-91DA-D9E856880E26}"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5A30-4C9D-80A4-A77369F6CB21}"/>
                </c:ext>
              </c:extLst>
            </c:dLbl>
            <c:dLbl>
              <c:idx val="10"/>
              <c:layout>
                <c:manualLayout>
                  <c:x val="-0.14385967892810608"/>
                  <c:y val="-0.10229636281162342"/>
                </c:manualLayout>
              </c:layout>
              <c:tx>
                <c:rich>
                  <a:bodyPr/>
                  <a:lstStyle/>
                  <a:p>
                    <a:fld id="{9830375D-1002-47E4-9077-10203E90FAC6}" type="CATEGORYNAME">
                      <a:rPr lang="en-US"/>
                      <a:pPr/>
                      <a:t>[CATEGORY NAME]</a:t>
                    </a:fld>
                    <a:r>
                      <a:rPr lang="en-US" baseline="0" dirty="0"/>
                      <a:t>, </a:t>
                    </a:r>
                    <a:fld id="{E22E3F8A-86D7-4D73-A7B2-C44DA60A6646}"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3545289987369999"/>
                      <c:h val="0.18891687411433922"/>
                    </c:manualLayout>
                  </c15:layout>
                  <c15:dlblFieldTable/>
                  <c15:showDataLabelsRange val="0"/>
                </c:ext>
                <c:ext xmlns:c16="http://schemas.microsoft.com/office/drawing/2014/chart" uri="{C3380CC4-5D6E-409C-BE32-E72D297353CC}">
                  <c16:uniqueId val="{00000012-5A30-4C9D-80A4-A77369F6CB21}"/>
                </c:ext>
              </c:extLst>
            </c:dLbl>
            <c:dLbl>
              <c:idx val="11"/>
              <c:layout>
                <c:manualLayout>
                  <c:x val="-0.12792904707821523"/>
                  <c:y val="-0.12755483580644592"/>
                </c:manualLayout>
              </c:layout>
              <c:tx>
                <c:rich>
                  <a:bodyPr/>
                  <a:lstStyle/>
                  <a:p>
                    <a:fld id="{38823AD0-0898-474F-8C6A-C134FB4BBE6E}" type="CATEGORYNAME">
                      <a:rPr lang="en-US"/>
                      <a:pPr/>
                      <a:t>[CATEGORY NAME]</a:t>
                    </a:fld>
                    <a:r>
                      <a:rPr lang="en-US" baseline="0" dirty="0"/>
                      <a:t>, </a:t>
                    </a:r>
                    <a:fld id="{A9E1BC97-AE66-4131-B642-692CF0012C36}"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5A30-4C9D-80A4-A77369F6CB21}"/>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1"/>
            <c:showVal val="1"/>
            <c:showCatName val="1"/>
            <c:showSerName val="0"/>
            <c:showPercent val="0"/>
            <c:showBubbleSize val="0"/>
            <c:showLeaderLines val="0"/>
            <c:extLst>
              <c:ext xmlns:c15="http://schemas.microsoft.com/office/drawing/2012/chart" uri="{CE6537A1-D6FC-4f65-9D91-7224C49458BB}"/>
            </c:extLst>
          </c:dLbls>
          <c:cat>
            <c:strRef>
              <c:f>Sheet1!$A$2:$A$7</c:f>
              <c:strCache>
                <c:ptCount val="6"/>
                <c:pt idx="0">
                  <c:v>China</c:v>
                </c:pt>
                <c:pt idx="1">
                  <c:v>Oman</c:v>
                </c:pt>
                <c:pt idx="2">
                  <c:v>United Arab Emirates</c:v>
                </c:pt>
                <c:pt idx="3">
                  <c:v>Ukraine</c:v>
                </c:pt>
                <c:pt idx="4">
                  <c:v>Egypt</c:v>
                </c:pt>
                <c:pt idx="5">
                  <c:v>others</c:v>
                </c:pt>
              </c:strCache>
            </c:strRef>
          </c:cat>
          <c:val>
            <c:numRef>
              <c:f>Sheet1!$B$2:$B$7</c:f>
              <c:numCache>
                <c:formatCode>0.0</c:formatCode>
                <c:ptCount val="6"/>
                <c:pt idx="0">
                  <c:v>0.5</c:v>
                </c:pt>
                <c:pt idx="1">
                  <c:v>0.11692259999999999</c:v>
                </c:pt>
                <c:pt idx="2">
                  <c:v>8.1545219999999988E-2</c:v>
                </c:pt>
                <c:pt idx="3">
                  <c:v>8.1233999999999987E-2</c:v>
                </c:pt>
                <c:pt idx="4">
                  <c:v>5.8809869999999993E-2</c:v>
                </c:pt>
                <c:pt idx="5">
                  <c:v>0.26148831000000006</c:v>
                </c:pt>
              </c:numCache>
            </c:numRef>
          </c:val>
          <c:extLst>
            <c:ext xmlns:c16="http://schemas.microsoft.com/office/drawing/2014/chart" uri="{C3380CC4-5D6E-409C-BE32-E72D297353CC}">
              <c16:uniqueId val="{00000014-5A30-4C9D-80A4-A77369F6CB21}"/>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78611998821834"/>
          <c:y val="5.6503037673106805E-2"/>
          <c:w val="0.70233584742165944"/>
          <c:h val="0.46583881277124112"/>
        </c:manualLayout>
      </c:layout>
      <c:lineChart>
        <c:grouping val="standard"/>
        <c:varyColors val="0"/>
        <c:ser>
          <c:idx val="0"/>
          <c:order val="0"/>
          <c:tx>
            <c:strRef>
              <c:f>Sheet1!$B$1</c:f>
              <c:strCache>
                <c:ptCount val="1"/>
                <c:pt idx="0">
                  <c:v>Nepal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2017</c:v>
                </c:pt>
                <c:pt idx="1">
                  <c:v>FY 2019</c:v>
                </c:pt>
                <c:pt idx="2">
                  <c:v>FY 2021</c:v>
                </c:pt>
              </c:strCache>
            </c:strRef>
          </c:cat>
          <c:val>
            <c:numRef>
              <c:f>Sheet1!$B$2:$B$4</c:f>
              <c:numCache>
                <c:formatCode>0.0</c:formatCode>
                <c:ptCount val="3"/>
                <c:pt idx="0">
                  <c:v>25.375681330987039</c:v>
                </c:pt>
                <c:pt idx="1">
                  <c:v>31.463977161745923</c:v>
                </c:pt>
                <c:pt idx="2">
                  <c:v>36.267699979562636</c:v>
                </c:pt>
              </c:numCache>
            </c:numRef>
          </c:val>
          <c:smooth val="0"/>
          <c:extLst>
            <c:ext xmlns:c16="http://schemas.microsoft.com/office/drawing/2014/chart" uri="{C3380CC4-5D6E-409C-BE32-E72D297353CC}">
              <c16:uniqueId val="{00000000-62D5-47D4-A314-AB82906506F5}"/>
            </c:ext>
          </c:extLst>
        </c:ser>
        <c:ser>
          <c:idx val="1"/>
          <c:order val="1"/>
          <c:tx>
            <c:strRef>
              <c:f>Sheet1!$C$1</c:f>
              <c:strCache>
                <c:ptCount val="1"/>
                <c:pt idx="0">
                  <c:v>Malaysia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2017</c:v>
                </c:pt>
                <c:pt idx="1">
                  <c:v>FY 2019</c:v>
                </c:pt>
                <c:pt idx="2">
                  <c:v>FY 2021</c:v>
                </c:pt>
              </c:strCache>
            </c:strRef>
          </c:cat>
          <c:val>
            <c:numRef>
              <c:f>Sheet1!$C$2:$C$4</c:f>
              <c:numCache>
                <c:formatCode>0.0</c:formatCode>
                <c:ptCount val="3"/>
                <c:pt idx="0">
                  <c:v>23.837759999999996</c:v>
                </c:pt>
                <c:pt idx="1">
                  <c:v>21.150274793191976</c:v>
                </c:pt>
                <c:pt idx="2">
                  <c:v>42.746688578471648</c:v>
                </c:pt>
              </c:numCache>
            </c:numRef>
          </c:val>
          <c:smooth val="0"/>
          <c:extLst>
            <c:ext xmlns:c16="http://schemas.microsoft.com/office/drawing/2014/chart" uri="{C3380CC4-5D6E-409C-BE32-E72D297353CC}">
              <c16:uniqueId val="{00000000-735D-4986-8D10-EBDC0FD6AF33}"/>
            </c:ext>
          </c:extLst>
        </c:ser>
        <c:ser>
          <c:idx val="2"/>
          <c:order val="2"/>
          <c:tx>
            <c:strRef>
              <c:f>Sheet1!$D$1</c:f>
              <c:strCache>
                <c:ptCount val="1"/>
                <c:pt idx="0">
                  <c:v>Tanzania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2017</c:v>
                </c:pt>
                <c:pt idx="1">
                  <c:v>FY 2019</c:v>
                </c:pt>
                <c:pt idx="2">
                  <c:v>FY 2021</c:v>
                </c:pt>
              </c:strCache>
            </c:strRef>
          </c:cat>
          <c:val>
            <c:numRef>
              <c:f>Sheet1!$D$2:$D$4</c:f>
              <c:numCache>
                <c:formatCode>0.0</c:formatCode>
                <c:ptCount val="3"/>
                <c:pt idx="0">
                  <c:v>18.400000000000002</c:v>
                </c:pt>
                <c:pt idx="1">
                  <c:v>19.29926530612245</c:v>
                </c:pt>
                <c:pt idx="2">
                  <c:v>23.137478991596637</c:v>
                </c:pt>
              </c:numCache>
            </c:numRef>
          </c:val>
          <c:smooth val="0"/>
          <c:extLst>
            <c:ext xmlns:c16="http://schemas.microsoft.com/office/drawing/2014/chart" uri="{C3380CC4-5D6E-409C-BE32-E72D297353CC}">
              <c16:uniqueId val="{00000000-871A-403E-BCC6-4E9CF0156847}"/>
            </c:ext>
          </c:extLst>
        </c:ser>
        <c:ser>
          <c:idx val="3"/>
          <c:order val="3"/>
          <c:tx>
            <c:strRef>
              <c:f>Sheet1!$E$1</c:f>
              <c:strCache>
                <c:ptCount val="1"/>
                <c:pt idx="0">
                  <c:v>Sri Lanka</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2017</c:v>
                </c:pt>
                <c:pt idx="1">
                  <c:v>FY 2019</c:v>
                </c:pt>
                <c:pt idx="2">
                  <c:v>FY 2021</c:v>
                </c:pt>
              </c:strCache>
            </c:strRef>
          </c:cat>
          <c:val>
            <c:numRef>
              <c:f>Sheet1!$E$2:$E$4</c:f>
              <c:numCache>
                <c:formatCode>0.0</c:formatCode>
                <c:ptCount val="3"/>
                <c:pt idx="0">
                  <c:v>20.8</c:v>
                </c:pt>
                <c:pt idx="1">
                  <c:v>22.08652405676705</c:v>
                </c:pt>
                <c:pt idx="2">
                  <c:v>115.92820512820512</c:v>
                </c:pt>
              </c:numCache>
            </c:numRef>
          </c:val>
          <c:smooth val="0"/>
          <c:extLst>
            <c:ext xmlns:c16="http://schemas.microsoft.com/office/drawing/2014/chart" uri="{C3380CC4-5D6E-409C-BE32-E72D297353CC}">
              <c16:uniqueId val="{00000001-871A-403E-BCC6-4E9CF0156847}"/>
            </c:ext>
          </c:extLst>
        </c:ser>
        <c:ser>
          <c:idx val="4"/>
          <c:order val="4"/>
          <c:tx>
            <c:strRef>
              <c:f>Sheet1!$F$1</c:f>
              <c:strCache>
                <c:ptCount val="1"/>
                <c:pt idx="0">
                  <c:v>Netherland</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2017</c:v>
                </c:pt>
                <c:pt idx="1">
                  <c:v>FY 2019</c:v>
                </c:pt>
                <c:pt idx="2">
                  <c:v>FY 2021</c:v>
                </c:pt>
              </c:strCache>
            </c:strRef>
          </c:cat>
          <c:val>
            <c:numRef>
              <c:f>Sheet1!$F$2:$F$4</c:f>
              <c:numCache>
                <c:formatCode>0.0</c:formatCode>
                <c:ptCount val="3"/>
                <c:pt idx="0">
                  <c:v>20.8</c:v>
                </c:pt>
                <c:pt idx="1">
                  <c:v>22.514233118861291</c:v>
                </c:pt>
                <c:pt idx="2">
                  <c:v>59.950740740740741</c:v>
                </c:pt>
              </c:numCache>
            </c:numRef>
          </c:val>
          <c:smooth val="0"/>
          <c:extLst>
            <c:ext xmlns:c16="http://schemas.microsoft.com/office/drawing/2014/chart" uri="{C3380CC4-5D6E-409C-BE32-E72D297353CC}">
              <c16:uniqueId val="{00000002-871A-403E-BCC6-4E9CF0156847}"/>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32516401835488"/>
          <c:y val="0"/>
          <c:w val="0.71738665668019275"/>
          <c:h val="0.49070428935927901"/>
        </c:manualLayout>
      </c:layout>
      <c:lineChart>
        <c:grouping val="standard"/>
        <c:varyColors val="0"/>
        <c:ser>
          <c:idx val="0"/>
          <c:order val="0"/>
          <c:tx>
            <c:strRef>
              <c:f>Sheet1!$B$1</c:f>
              <c:strCache>
                <c:ptCount val="1"/>
                <c:pt idx="0">
                  <c:v>Oman</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2017</c:v>
                </c:pt>
                <c:pt idx="1">
                  <c:v>FY 2019</c:v>
                </c:pt>
                <c:pt idx="2">
                  <c:v>FY 2021</c:v>
                </c:pt>
              </c:strCache>
            </c:strRef>
          </c:cat>
          <c:val>
            <c:numRef>
              <c:f>Sheet1!$B$2:$B$4</c:f>
              <c:numCache>
                <c:formatCode>0.0</c:formatCode>
                <c:ptCount val="3"/>
                <c:pt idx="0">
                  <c:v>14.218195443100356</c:v>
                </c:pt>
                <c:pt idx="1">
                  <c:v>17.796432327005927</c:v>
                </c:pt>
                <c:pt idx="2">
                  <c:v>14.218195443100356</c:v>
                </c:pt>
              </c:numCache>
            </c:numRef>
          </c:val>
          <c:smooth val="0"/>
          <c:extLst>
            <c:ext xmlns:c16="http://schemas.microsoft.com/office/drawing/2014/chart" uri="{C3380CC4-5D6E-409C-BE32-E72D297353CC}">
              <c16:uniqueId val="{00000000-B080-4662-9DC0-F47B547C64A9}"/>
            </c:ext>
          </c:extLst>
        </c:ser>
        <c:ser>
          <c:idx val="1"/>
          <c:order val="1"/>
          <c:tx>
            <c:strRef>
              <c:f>Sheet1!$C$1</c:f>
              <c:strCache>
                <c:ptCount val="1"/>
                <c:pt idx="0">
                  <c:v>Iran</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2017</c:v>
                </c:pt>
                <c:pt idx="1">
                  <c:v>FY 2019</c:v>
                </c:pt>
                <c:pt idx="2">
                  <c:v>FY 2021</c:v>
                </c:pt>
              </c:strCache>
            </c:strRef>
          </c:cat>
          <c:val>
            <c:numRef>
              <c:f>Sheet1!$C$2:$C$4</c:f>
              <c:numCache>
                <c:formatCode>0.0</c:formatCode>
                <c:ptCount val="3"/>
                <c:pt idx="0">
                  <c:v>19.026526475224994</c:v>
                </c:pt>
                <c:pt idx="1">
                  <c:v>19.871316591958141</c:v>
                </c:pt>
                <c:pt idx="2">
                  <c:v>19.026526475224994</c:v>
                </c:pt>
              </c:numCache>
            </c:numRef>
          </c:val>
          <c:smooth val="0"/>
          <c:extLst>
            <c:ext xmlns:c16="http://schemas.microsoft.com/office/drawing/2014/chart" uri="{C3380CC4-5D6E-409C-BE32-E72D297353CC}">
              <c16:uniqueId val="{00000001-B080-4662-9DC0-F47B547C64A9}"/>
            </c:ext>
          </c:extLst>
        </c:ser>
        <c:ser>
          <c:idx val="2"/>
          <c:order val="2"/>
          <c:tx>
            <c:strRef>
              <c:f>Sheet1!$D$1</c:f>
              <c:strCache>
                <c:ptCount val="1"/>
                <c:pt idx="0">
                  <c:v>China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2017</c:v>
                </c:pt>
                <c:pt idx="1">
                  <c:v>FY 2019</c:v>
                </c:pt>
                <c:pt idx="2">
                  <c:v>FY 2021</c:v>
                </c:pt>
              </c:strCache>
            </c:strRef>
          </c:cat>
          <c:val>
            <c:numRef>
              <c:f>Sheet1!$D$2:$D$4</c:f>
              <c:numCache>
                <c:formatCode>0.0</c:formatCode>
                <c:ptCount val="3"/>
                <c:pt idx="0">
                  <c:v>22.256958546260698</c:v>
                </c:pt>
                <c:pt idx="1">
                  <c:v>24.712286117855591</c:v>
                </c:pt>
                <c:pt idx="2">
                  <c:v>22.256958546260698</c:v>
                </c:pt>
              </c:numCache>
            </c:numRef>
          </c:val>
          <c:smooth val="0"/>
          <c:extLst>
            <c:ext xmlns:c16="http://schemas.microsoft.com/office/drawing/2014/chart" uri="{C3380CC4-5D6E-409C-BE32-E72D297353CC}">
              <c16:uniqueId val="{00000002-B080-4662-9DC0-F47B547C64A9}"/>
            </c:ext>
          </c:extLst>
        </c:ser>
        <c:ser>
          <c:idx val="3"/>
          <c:order val="3"/>
          <c:tx>
            <c:strRef>
              <c:f>Sheet1!$E$1</c:f>
              <c:strCache>
                <c:ptCount val="1"/>
                <c:pt idx="0">
                  <c:v>Qatar</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2017</c:v>
                </c:pt>
                <c:pt idx="1">
                  <c:v>FY 2019</c:v>
                </c:pt>
                <c:pt idx="2">
                  <c:v>FY 2021</c:v>
                </c:pt>
              </c:strCache>
            </c:strRef>
          </c:cat>
          <c:val>
            <c:numRef>
              <c:f>Sheet1!$E$2:$E$4</c:f>
              <c:numCache>
                <c:formatCode>0.0</c:formatCode>
                <c:ptCount val="3"/>
                <c:pt idx="0">
                  <c:v>18.949921156125924</c:v>
                </c:pt>
                <c:pt idx="1">
                  <c:v>22.708842018832588</c:v>
                </c:pt>
                <c:pt idx="2">
                  <c:v>18.949921156125924</c:v>
                </c:pt>
              </c:numCache>
            </c:numRef>
          </c:val>
          <c:smooth val="0"/>
          <c:extLst>
            <c:ext xmlns:c16="http://schemas.microsoft.com/office/drawing/2014/chart" uri="{C3380CC4-5D6E-409C-BE32-E72D297353CC}">
              <c16:uniqueId val="{00000003-B080-4662-9DC0-F47B547C64A9}"/>
            </c:ext>
          </c:extLst>
        </c:ser>
        <c:ser>
          <c:idx val="4"/>
          <c:order val="4"/>
          <c:tx>
            <c:strRef>
              <c:f>Sheet1!$F$1</c:f>
              <c:strCache>
                <c:ptCount val="1"/>
                <c:pt idx="0">
                  <c:v>UAE</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2017</c:v>
                </c:pt>
                <c:pt idx="1">
                  <c:v>FY 2019</c:v>
                </c:pt>
                <c:pt idx="2">
                  <c:v>FY 2021</c:v>
                </c:pt>
              </c:strCache>
            </c:strRef>
          </c:cat>
          <c:val>
            <c:numRef>
              <c:f>Sheet1!$F$2:$F$4</c:f>
              <c:numCache>
                <c:formatCode>0.0</c:formatCode>
                <c:ptCount val="3"/>
                <c:pt idx="0">
                  <c:v>18.915120461015068</c:v>
                </c:pt>
                <c:pt idx="1">
                  <c:v>22.739223781169436</c:v>
                </c:pt>
                <c:pt idx="2">
                  <c:v>18.915120461015068</c:v>
                </c:pt>
              </c:numCache>
            </c:numRef>
          </c:val>
          <c:smooth val="0"/>
          <c:extLst>
            <c:ext xmlns:c16="http://schemas.microsoft.com/office/drawing/2014/chart" uri="{C3380CC4-5D6E-409C-BE32-E72D297353CC}">
              <c16:uniqueId val="{00000004-B080-4662-9DC0-F47B547C64A9}"/>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948821251813698"/>
          <c:w val="0.99798805302561078"/>
          <c:h val="0.5592005832044239"/>
        </c:manualLayout>
      </c:layout>
      <c:barChart>
        <c:barDir val="col"/>
        <c:grouping val="clustered"/>
        <c:varyColors val="0"/>
        <c:ser>
          <c:idx val="0"/>
          <c:order val="0"/>
          <c:tx>
            <c:strRef>
              <c:f>Sheet1!$B$1</c:f>
              <c:strCache>
                <c:ptCount val="1"/>
                <c:pt idx="0">
                  <c:v>Volume (MMT)</c:v>
                </c:pt>
              </c:strCache>
            </c:strRef>
          </c:tx>
          <c:spPr>
            <a:solidFill>
              <a:srgbClr val="183D5B"/>
            </a:solidFill>
            <a:ln>
              <a:noFill/>
            </a:ln>
            <a:effectLst/>
          </c:spPr>
          <c:invertIfNegative val="0"/>
          <c:dPt>
            <c:idx val="0"/>
            <c:invertIfNegative val="0"/>
            <c:bubble3D val="0"/>
            <c:extLst>
              <c:ext xmlns:c16="http://schemas.microsoft.com/office/drawing/2014/chart" uri="{C3380CC4-5D6E-409C-BE32-E72D297353CC}">
                <c16:uniqueId val="{00000000-753F-4642-8FEB-93B00778031A}"/>
              </c:ext>
            </c:extLst>
          </c:dPt>
          <c:dPt>
            <c:idx val="1"/>
            <c:invertIfNegative val="0"/>
            <c:bubble3D val="0"/>
            <c:extLst>
              <c:ext xmlns:c16="http://schemas.microsoft.com/office/drawing/2014/chart" uri="{C3380CC4-5D6E-409C-BE32-E72D297353CC}">
                <c16:uniqueId val="{00000001-753F-4642-8FEB-93B00778031A}"/>
              </c:ext>
            </c:extLst>
          </c:dPt>
          <c:dPt>
            <c:idx val="3"/>
            <c:invertIfNegative val="0"/>
            <c:bubble3D val="0"/>
            <c:extLst>
              <c:ext xmlns:c16="http://schemas.microsoft.com/office/drawing/2014/chart" uri="{C3380CC4-5D6E-409C-BE32-E72D297353CC}">
                <c16:uniqueId val="{00000002-753F-4642-8FEB-93B00778031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_ * #,##0.0_ ;_ * \-#,##0.0_ ;_ * "-"??_ ;_ @_ </c:formatCode>
                <c:ptCount val="6"/>
                <c:pt idx="0">
                  <c:v>3.0533333333333337</c:v>
                </c:pt>
                <c:pt idx="1">
                  <c:v>4.1513157894736841</c:v>
                </c:pt>
                <c:pt idx="2">
                  <c:v>5.9751790943536287</c:v>
                </c:pt>
                <c:pt idx="3">
                  <c:v>9.6366977872262414</c:v>
                </c:pt>
                <c:pt idx="4">
                  <c:v>14.767918829228746</c:v>
                </c:pt>
                <c:pt idx="5">
                  <c:v>21.360696752101678</c:v>
                </c:pt>
              </c:numCache>
            </c:numRef>
          </c:val>
          <c:extLst>
            <c:ext xmlns:c16="http://schemas.microsoft.com/office/drawing/2014/chart" uri="{C3380CC4-5D6E-409C-BE32-E72D297353CC}">
              <c16:uniqueId val="{00000003-753F-4642-8FEB-93B00778031A}"/>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_ * #,##0.0_ ;_ * \-#,##0.0_ ;_ * &quot;-&quot;??_ ;_ @_ " sourceLinked="1"/>
        <c:majorTickMark val="none"/>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50779536433197"/>
          <c:y val="0.1539762172492905"/>
          <c:w val="0.37434597942892828"/>
          <c:h val="0.67353211330375939"/>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C79-475A-86D4-3D2477B83C92}"/>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C79-475A-86D4-3D2477B83C9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C79-475A-86D4-3D2477B83C92}"/>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5C79-475A-86D4-3D2477B83C92}"/>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5C79-475A-86D4-3D2477B83C92}"/>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5C79-475A-86D4-3D2477B83C92}"/>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5C79-475A-86D4-3D2477B83C92}"/>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5C79-475A-86D4-3D2477B83C92}"/>
              </c:ext>
            </c:extLst>
          </c:dPt>
          <c:dLbls>
            <c:dLbl>
              <c:idx val="0"/>
              <c:layout>
                <c:manualLayout>
                  <c:x val="0.24563174137668614"/>
                  <c:y val="-3.7341885773067809E-2"/>
                </c:manualLayout>
              </c:layout>
              <c:tx>
                <c:rich>
                  <a:bodyPr/>
                  <a:lstStyle/>
                  <a:p>
                    <a:fld id="{E0F67B5F-A25A-4D9F-B240-63BB3381F358}" type="CATEGORYNAME">
                      <a:rPr lang="en-US"/>
                      <a:pPr/>
                      <a:t>[CATEGORY NAME]</a:t>
                    </a:fld>
                    <a:r>
                      <a:rPr lang="en-US" baseline="0" dirty="0"/>
                      <a:t>, </a:t>
                    </a:r>
                    <a:fld id="{5597CE94-FAB8-4C80-9E96-F2A639C7E31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7793987863583819"/>
                      <c:h val="0.20944073845054945"/>
                    </c:manualLayout>
                  </c15:layout>
                  <c15:dlblFieldTable/>
                  <c15:showDataLabelsRange val="0"/>
                </c:ext>
                <c:ext xmlns:c16="http://schemas.microsoft.com/office/drawing/2014/chart" uri="{C3380CC4-5D6E-409C-BE32-E72D297353CC}">
                  <c16:uniqueId val="{00000001-5C79-475A-86D4-3D2477B83C92}"/>
                </c:ext>
              </c:extLst>
            </c:dLbl>
            <c:dLbl>
              <c:idx val="1"/>
              <c:layout>
                <c:manualLayout>
                  <c:x val="-0.14377898952262197"/>
                  <c:y val="0.2135212393062059"/>
                </c:manualLayout>
              </c:layout>
              <c:tx>
                <c:rich>
                  <a:bodyPr/>
                  <a:lstStyle/>
                  <a:p>
                    <a:fld id="{12776023-F857-4BA3-81A9-AD200C3D5F1E}" type="CATEGORYNAME">
                      <a:rPr lang="en-US"/>
                      <a:pPr/>
                      <a:t>[CATEGORY NAME]</a:t>
                    </a:fld>
                    <a:r>
                      <a:rPr lang="en-US" baseline="0" dirty="0"/>
                      <a:t>, </a:t>
                    </a:r>
                    <a:fld id="{CE23A1D9-EF15-4287-B600-A6F474C3BDC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9952813235003917"/>
                      <c:h val="0.22164268277992474"/>
                    </c:manualLayout>
                  </c15:layout>
                  <c15:dlblFieldTable/>
                  <c15:showDataLabelsRange val="0"/>
                </c:ext>
                <c:ext xmlns:c16="http://schemas.microsoft.com/office/drawing/2014/chart" uri="{C3380CC4-5D6E-409C-BE32-E72D297353CC}">
                  <c16:uniqueId val="{00000003-5C79-475A-86D4-3D2477B83C92}"/>
                </c:ext>
              </c:extLst>
            </c:dLbl>
            <c:dLbl>
              <c:idx val="2"/>
              <c:layout>
                <c:manualLayout>
                  <c:x val="-0.17774966076892207"/>
                  <c:y val="3.5826343673375588E-2"/>
                </c:manualLayout>
              </c:layout>
              <c:tx>
                <c:rich>
                  <a:bodyPr/>
                  <a:lstStyle/>
                  <a:p>
                    <a:fld id="{C1357352-6C38-424B-8B7F-129CECEE21C9}" type="CATEGORYNAME">
                      <a:rPr lang="en-US"/>
                      <a:pPr/>
                      <a:t>[CATEGORY NAME]</a:t>
                    </a:fld>
                    <a:r>
                      <a:rPr lang="en-US" baseline="0" dirty="0"/>
                      <a:t>, </a:t>
                    </a:r>
                    <a:fld id="{1E857348-75CA-4218-9E86-D0DAC68BE2C1}"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5360625597933045"/>
                      <c:h val="0.20028709001116227"/>
                    </c:manualLayout>
                  </c15:layout>
                  <c15:dlblFieldTable/>
                  <c15:showDataLabelsRange val="0"/>
                </c:ext>
                <c:ext xmlns:c16="http://schemas.microsoft.com/office/drawing/2014/chart" uri="{C3380CC4-5D6E-409C-BE32-E72D297353CC}">
                  <c16:uniqueId val="{00000005-5C79-475A-86D4-3D2477B83C92}"/>
                </c:ext>
              </c:extLst>
            </c:dLbl>
            <c:dLbl>
              <c:idx val="3"/>
              <c:layout>
                <c:manualLayout>
                  <c:x val="-0.19381398126859906"/>
                  <c:y val="-7.9447732730320769E-2"/>
                </c:manualLayout>
              </c:layout>
              <c:tx>
                <c:rich>
                  <a:bodyPr/>
                  <a:lstStyle/>
                  <a:p>
                    <a:fld id="{361D601F-3E18-4588-AB47-1CF819826E94}" type="CATEGORYNAME">
                      <a:rPr lang="en-US"/>
                      <a:pPr/>
                      <a:t>[CATEGORY NAME]</a:t>
                    </a:fld>
                    <a:r>
                      <a:rPr lang="en-US" baseline="0" dirty="0"/>
                      <a:t>, </a:t>
                    </a:r>
                    <a:fld id="{FE619C2D-93AF-4234-846F-116857B1950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2344788084171574"/>
                      <c:h val="0.19129393634278136"/>
                    </c:manualLayout>
                  </c15:layout>
                  <c15:dlblFieldTable/>
                  <c15:showDataLabelsRange val="0"/>
                </c:ext>
                <c:ext xmlns:c16="http://schemas.microsoft.com/office/drawing/2014/chart" uri="{C3380CC4-5D6E-409C-BE32-E72D297353CC}">
                  <c16:uniqueId val="{00000007-5C79-475A-86D4-3D2477B83C92}"/>
                </c:ext>
              </c:extLst>
            </c:dLbl>
            <c:dLbl>
              <c:idx val="4"/>
              <c:layout>
                <c:manualLayout>
                  <c:x val="-0.19287193982472764"/>
                  <c:y val="2.5839336686149246E-2"/>
                </c:manualLayout>
              </c:layout>
              <c:tx>
                <c:rich>
                  <a:bodyPr/>
                  <a:lstStyle/>
                  <a:p>
                    <a:fld id="{6CE8706E-1304-4262-AAD6-6C4DE1400077}" type="CATEGORYNAME">
                      <a:rPr lang="en-US"/>
                      <a:pPr/>
                      <a:t>[CATEGORY NAME]</a:t>
                    </a:fld>
                    <a:r>
                      <a:rPr lang="en-US" baseline="0" dirty="0"/>
                      <a:t>, </a:t>
                    </a:r>
                    <a:fld id="{604CDACF-7A41-4C67-9F03-2F249D4EDDA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0335343861152019"/>
                      <c:h val="0.2776714360913049"/>
                    </c:manualLayout>
                  </c15:layout>
                  <c15:dlblFieldTable/>
                  <c15:showDataLabelsRange val="0"/>
                </c:ext>
                <c:ext xmlns:c16="http://schemas.microsoft.com/office/drawing/2014/chart" uri="{C3380CC4-5D6E-409C-BE32-E72D297353CC}">
                  <c16:uniqueId val="{00000009-5C79-475A-86D4-3D2477B83C92}"/>
                </c:ext>
              </c:extLst>
            </c:dLbl>
            <c:dLbl>
              <c:idx val="5"/>
              <c:layout>
                <c:manualLayout>
                  <c:x val="-0.14385957241162381"/>
                  <c:y val="-0.19164771234617214"/>
                </c:manualLayout>
              </c:layout>
              <c:tx>
                <c:rich>
                  <a:bodyPr/>
                  <a:lstStyle/>
                  <a:p>
                    <a:fld id="{9830375D-1002-47E4-9077-10203E90FAC6}" type="CATEGORYNAME">
                      <a:rPr lang="en-US"/>
                      <a:pPr/>
                      <a:t>[CATEGORY NAME]</a:t>
                    </a:fld>
                    <a:r>
                      <a:rPr lang="en-US" baseline="0" dirty="0"/>
                      <a:t>, </a:t>
                    </a:r>
                    <a:fld id="{E22E3F8A-86D7-4D73-A7B2-C44DA60A664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3545289987369999"/>
                      <c:h val="0.18891687411433922"/>
                    </c:manualLayout>
                  </c15:layout>
                  <c15:dlblFieldTable/>
                  <c15:showDataLabelsRange val="0"/>
                </c:ext>
                <c:ext xmlns:c16="http://schemas.microsoft.com/office/drawing/2014/chart" uri="{C3380CC4-5D6E-409C-BE32-E72D297353CC}">
                  <c16:uniqueId val="{0000000B-5C79-475A-86D4-3D2477B83C92}"/>
                </c:ext>
              </c:extLst>
            </c:dLbl>
            <c:dLbl>
              <c:idx val="6"/>
              <c:layout>
                <c:manualLayout>
                  <c:x val="-0.20139144318215654"/>
                  <c:y val="0.27914236076009757"/>
                </c:manualLayout>
              </c:layout>
              <c:tx>
                <c:rich>
                  <a:bodyPr/>
                  <a:lstStyle/>
                  <a:p>
                    <a:fld id="{AB453AC5-A154-4168-BC3E-2973743B52B2}" type="CATEGORYNAME">
                      <a:rPr lang="en-IN"/>
                      <a:pPr/>
                      <a:t>[CATEGORY NAME]</a:t>
                    </a:fld>
                    <a:r>
                      <a:rPr lang="en-IN" baseline="0" dirty="0"/>
                      <a:t>, </a:t>
                    </a:r>
                    <a:fld id="{E3D153D7-D546-4845-9445-56C8F086FC02}"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layout>
                    <c:manualLayout>
                      <c:w val="0.28758333333333336"/>
                      <c:h val="8.5545932253764126E-2"/>
                    </c:manualLayout>
                  </c15:layout>
                  <c15:dlblFieldTable/>
                  <c15:showDataLabelsRange val="0"/>
                </c:ext>
                <c:ext xmlns:c16="http://schemas.microsoft.com/office/drawing/2014/chart" uri="{C3380CC4-5D6E-409C-BE32-E72D297353CC}">
                  <c16:uniqueId val="{0000000D-5C79-475A-86D4-3D2477B83C92}"/>
                </c:ext>
              </c:extLst>
            </c:dLbl>
            <c:dLbl>
              <c:idx val="7"/>
              <c:layout>
                <c:manualLayout>
                  <c:x val="-0.17190650869394605"/>
                  <c:y val="0.21387509276764943"/>
                </c:manualLayout>
              </c:layout>
              <c:tx>
                <c:rich>
                  <a:bodyPr/>
                  <a:lstStyle/>
                  <a:p>
                    <a:fld id="{4902E277-4720-4A2B-B255-E1F3BFBBFF15}" type="CATEGORYNAME">
                      <a:rPr lang="en-US"/>
                      <a:pPr/>
                      <a:t>[CATEGORY NAME]</a:t>
                    </a:fld>
                    <a:r>
                      <a:rPr lang="en-US" baseline="0" dirty="0"/>
                      <a:t>, </a:t>
                    </a:r>
                    <a:fld id="{DD0E180C-F42D-4831-BFBE-BA64DD199240}"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5C79-475A-86D4-3D2477B83C92}"/>
                </c:ext>
              </c:extLst>
            </c:dLbl>
            <c:dLbl>
              <c:idx val="8"/>
              <c:layout>
                <c:manualLayout>
                  <c:x val="-0.19189357061732285"/>
                  <c:y val="0.14973828551191465"/>
                </c:manualLayout>
              </c:layout>
              <c:tx>
                <c:rich>
                  <a:bodyPr/>
                  <a:lstStyle/>
                  <a:p>
                    <a:fld id="{0CAA4AC9-FFAC-48DA-8ABE-DBBF70A0CB31}" type="CATEGORYNAME">
                      <a:rPr lang="en-IN"/>
                      <a:pPr/>
                      <a:t>[CATEGORY NAME]</a:t>
                    </a:fld>
                    <a:r>
                      <a:rPr lang="en-IN" baseline="0" dirty="0"/>
                      <a:t>, </a:t>
                    </a:r>
                    <a:fld id="{6A629589-46FD-459B-80C0-231254C1442E}"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5C79-475A-86D4-3D2477B83C92}"/>
                </c:ext>
              </c:extLst>
            </c:dLbl>
            <c:dLbl>
              <c:idx val="9"/>
              <c:layout>
                <c:manualLayout>
                  <c:x val="-0.20882535626002779"/>
                  <c:y val="8.31879363955082E-2"/>
                </c:manualLayout>
              </c:layout>
              <c:tx>
                <c:rich>
                  <a:bodyPr/>
                  <a:lstStyle/>
                  <a:p>
                    <a:fld id="{D00278D7-AF8C-48B2-853B-AC75AE982A24}" type="CATEGORYNAME">
                      <a:rPr lang="en-US"/>
                      <a:pPr/>
                      <a:t>[CATEGORY NAME]</a:t>
                    </a:fld>
                    <a:r>
                      <a:rPr lang="en-US" baseline="0" dirty="0"/>
                      <a:t>, </a:t>
                    </a:r>
                    <a:fld id="{7D459CC1-A067-4F5F-91DA-D9E856880E2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5C79-475A-86D4-3D2477B83C92}"/>
                </c:ext>
              </c:extLst>
            </c:dLbl>
            <c:dLbl>
              <c:idx val="10"/>
              <c:layout>
                <c:manualLayout>
                  <c:x val="-0.19753749916489116"/>
                  <c:y val="2.7728220426633519E-3"/>
                </c:manualLayout>
              </c:layout>
              <c:tx>
                <c:rich>
                  <a:bodyPr/>
                  <a:lstStyle/>
                  <a:p>
                    <a:fld id="{50196837-C096-41BF-99CD-8A3117458192}" type="CATEGORYNAME">
                      <a:rPr lang="en-US"/>
                      <a:pPr/>
                      <a:t>[CATEGORY NAME]</a:t>
                    </a:fld>
                    <a:r>
                      <a:rPr lang="en-US" baseline="0" dirty="0"/>
                      <a:t>,</a:t>
                    </a:r>
                    <a:r>
                      <a:rPr lang="en-US" b="1" baseline="0" dirty="0"/>
                      <a:t> </a:t>
                    </a:r>
                    <a:fld id="{5399D555-3551-4A67-8BE2-C2925C2A57D5}" type="VALUE">
                      <a:rPr lang="en-US" b="1" baseline="0"/>
                      <a:pPr/>
                      <a:t>[VALUE]</a:t>
                    </a:fld>
                    <a:endParaRPr lang="en-US" b="1" baseline="0" dirty="0"/>
                  </a:p>
                </c:rich>
              </c:tx>
              <c:showLegendKey val="0"/>
              <c:showVal val="1"/>
              <c:showCatName val="1"/>
              <c:showSerName val="0"/>
              <c:showPercent val="0"/>
              <c:showBubbleSize val="0"/>
              <c:extLst>
                <c:ext xmlns:c15="http://schemas.microsoft.com/office/drawing/2012/chart" uri="{CE6537A1-D6FC-4f65-9D91-7224C49458BB}">
                  <c15:layout>
                    <c:manualLayout>
                      <c:w val="0.22043303597285996"/>
                      <c:h val="0.10943383949881122"/>
                    </c:manualLayout>
                  </c15:layout>
                  <c15:dlblFieldTable/>
                  <c15:showDataLabelsRange val="0"/>
                </c:ext>
                <c:ext xmlns:c16="http://schemas.microsoft.com/office/drawing/2014/chart" uri="{C3380CC4-5D6E-409C-BE32-E72D297353CC}">
                  <c16:uniqueId val="{00000012-5C79-475A-86D4-3D2477B83C92}"/>
                </c:ext>
              </c:extLst>
            </c:dLbl>
            <c:dLbl>
              <c:idx val="11"/>
              <c:layout>
                <c:manualLayout>
                  <c:x val="-0.12792904707821523"/>
                  <c:y val="-0.12755483580644592"/>
                </c:manualLayout>
              </c:layout>
              <c:tx>
                <c:rich>
                  <a:bodyPr/>
                  <a:lstStyle/>
                  <a:p>
                    <a:fld id="{38823AD0-0898-474F-8C6A-C134FB4BBE6E}" type="CATEGORYNAME">
                      <a:rPr lang="en-US"/>
                      <a:pPr/>
                      <a:t>[CATEGORY NAME]</a:t>
                    </a:fld>
                    <a:r>
                      <a:rPr lang="en-US" baseline="0" dirty="0"/>
                      <a:t>, </a:t>
                    </a:r>
                    <a:fld id="{A9E1BC97-AE66-4131-B642-692CF0012C3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5C79-475A-86D4-3D2477B83C92}"/>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Automotive</c:v>
                </c:pt>
                <c:pt idx="1">
                  <c:v>Construction</c:v>
                </c:pt>
                <c:pt idx="2">
                  <c:v>Agriculture</c:v>
                </c:pt>
                <c:pt idx="3">
                  <c:v>Others</c:v>
                </c:pt>
              </c:strCache>
            </c:strRef>
          </c:cat>
          <c:val>
            <c:numRef>
              <c:f>Sheet1!$B$2:$B$5</c:f>
              <c:numCache>
                <c:formatCode>0.0</c:formatCode>
                <c:ptCount val="4"/>
                <c:pt idx="0">
                  <c:v>1.8507295828224</c:v>
                </c:pt>
                <c:pt idx="1">
                  <c:v>0.56235814236000004</c:v>
                </c:pt>
                <c:pt idx="2">
                  <c:v>0.44504405356319998</c:v>
                </c:pt>
                <c:pt idx="3">
                  <c:v>0.23642822125439997</c:v>
                </c:pt>
              </c:numCache>
            </c:numRef>
          </c:val>
          <c:extLst>
            <c:ext xmlns:c16="http://schemas.microsoft.com/office/drawing/2014/chart" uri="{C3380CC4-5D6E-409C-BE32-E72D297353CC}">
              <c16:uniqueId val="{00000014-5C79-475A-86D4-3D2477B83C92}"/>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50779536433197"/>
          <c:y val="0.1539762172492905"/>
          <c:w val="0.37434597942892828"/>
          <c:h val="0.67353211330375939"/>
        </c:manualLayout>
      </c:layout>
      <c:doughnutChart>
        <c:varyColors val="1"/>
        <c:ser>
          <c:idx val="0"/>
          <c:order val="0"/>
          <c:tx>
            <c:strRef>
              <c:f>Sheet1!$B$1</c:f>
              <c:strCache>
                <c:ptCount val="1"/>
                <c:pt idx="0">
                  <c:v>Column1</c:v>
                </c:pt>
              </c:strCache>
            </c:strRef>
          </c:tx>
          <c:explosion val="3"/>
          <c:dPt>
            <c:idx val="0"/>
            <c:bubble3D val="0"/>
            <c:spPr>
              <a:solidFill>
                <a:schemeClr val="accent2"/>
              </a:solidFill>
              <a:ln w="19050">
                <a:solidFill>
                  <a:schemeClr val="lt1"/>
                </a:solidFill>
              </a:ln>
              <a:effectLst/>
            </c:spPr>
            <c:extLst>
              <c:ext xmlns:c16="http://schemas.microsoft.com/office/drawing/2014/chart" uri="{C3380CC4-5D6E-409C-BE32-E72D297353CC}">
                <c16:uniqueId val="{00000001-9ADC-4CB1-B906-DA49FEFA3437}"/>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9ADC-4CB1-B906-DA49FEFA3437}"/>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9ADC-4CB1-B906-DA49FEFA3437}"/>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9ADC-4CB1-B906-DA49FEFA3437}"/>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9ADC-4CB1-B906-DA49FEFA3437}"/>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9ADC-4CB1-B906-DA49FEFA3437}"/>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9ADC-4CB1-B906-DA49FEFA3437}"/>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9ADC-4CB1-B906-DA49FEFA3437}"/>
              </c:ext>
            </c:extLst>
          </c:dPt>
          <c:dLbls>
            <c:dLbl>
              <c:idx val="0"/>
              <c:layout>
                <c:manualLayout>
                  <c:x val="0.21922849667355207"/>
                  <c:y val="-7.395924722280578E-2"/>
                </c:manualLayout>
              </c:layout>
              <c:tx>
                <c:rich>
                  <a:bodyPr/>
                  <a:lstStyle/>
                  <a:p>
                    <a:fld id="{E0F67B5F-A25A-4D9F-B240-63BB3381F358}" type="CATEGORYNAME">
                      <a:rPr lang="en-US"/>
                      <a:pPr/>
                      <a:t>[CATEGORY NAME]</a:t>
                    </a:fld>
                    <a:r>
                      <a:rPr lang="en-US" baseline="0" dirty="0"/>
                      <a:t>, </a:t>
                    </a:r>
                    <a:fld id="{5597CE94-FAB8-4C80-9E96-F2A639C7E31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7793987863583819"/>
                      <c:h val="0.20944073845054945"/>
                    </c:manualLayout>
                  </c15:layout>
                  <c15:dlblFieldTable/>
                  <c15:showDataLabelsRange val="0"/>
                </c:ext>
                <c:ext xmlns:c16="http://schemas.microsoft.com/office/drawing/2014/chart" uri="{C3380CC4-5D6E-409C-BE32-E72D297353CC}">
                  <c16:uniqueId val="{00000001-9ADC-4CB1-B906-DA49FEFA3437}"/>
                </c:ext>
              </c:extLst>
            </c:dLbl>
            <c:dLbl>
              <c:idx val="1"/>
              <c:layout>
                <c:manualLayout>
                  <c:x val="-0.16413074756883483"/>
                  <c:y val="4.612758000008238E-2"/>
                </c:manualLayout>
              </c:layout>
              <c:tx>
                <c:rich>
                  <a:bodyPr/>
                  <a:lstStyle/>
                  <a:p>
                    <a:fld id="{12776023-F857-4BA3-81A9-AD200C3D5F1E}" type="CATEGORYNAME">
                      <a:rPr lang="en-US"/>
                      <a:pPr/>
                      <a:t>[CATEGORY NAME]</a:t>
                    </a:fld>
                    <a:r>
                      <a:rPr lang="en-US" baseline="0" dirty="0"/>
                      <a:t>, </a:t>
                    </a:r>
                    <a:fld id="{CE23A1D9-EF15-4287-B600-A6F474C3BDC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9952813235003917"/>
                      <c:h val="0.22164268277992474"/>
                    </c:manualLayout>
                  </c15:layout>
                  <c15:dlblFieldTable/>
                  <c15:showDataLabelsRange val="0"/>
                </c:ext>
                <c:ext xmlns:c16="http://schemas.microsoft.com/office/drawing/2014/chart" uri="{C3380CC4-5D6E-409C-BE32-E72D297353CC}">
                  <c16:uniqueId val="{00000003-9ADC-4CB1-B906-DA49FEFA3437}"/>
                </c:ext>
              </c:extLst>
            </c:dLbl>
            <c:dLbl>
              <c:idx val="2"/>
              <c:layout>
                <c:manualLayout>
                  <c:x val="-0.13325625781457159"/>
                  <c:y val="-2.5944061436296198E-2"/>
                </c:manualLayout>
              </c:layout>
              <c:tx>
                <c:rich>
                  <a:bodyPr/>
                  <a:lstStyle/>
                  <a:p>
                    <a:fld id="{C1357352-6C38-424B-8B7F-129CECEE21C9}" type="CATEGORYNAME">
                      <a:rPr lang="en-US"/>
                      <a:pPr/>
                      <a:t>[CATEGORY NAME]</a:t>
                    </a:fld>
                    <a:r>
                      <a:rPr lang="en-US" baseline="0" dirty="0"/>
                      <a:t>, </a:t>
                    </a:r>
                    <a:fld id="{1E857348-75CA-4218-9E86-D0DAC68BE2C1}"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31756881832746303"/>
                      <c:h val="0.20028704434559683"/>
                    </c:manualLayout>
                  </c15:layout>
                  <c15:dlblFieldTable/>
                  <c15:showDataLabelsRange val="0"/>
                </c:ext>
                <c:ext xmlns:c16="http://schemas.microsoft.com/office/drawing/2014/chart" uri="{C3380CC4-5D6E-409C-BE32-E72D297353CC}">
                  <c16:uniqueId val="{00000005-9ADC-4CB1-B906-DA49FEFA3437}"/>
                </c:ext>
              </c:extLst>
            </c:dLbl>
            <c:dLbl>
              <c:idx val="3"/>
              <c:layout>
                <c:manualLayout>
                  <c:x val="-2.4373306942778138E-2"/>
                  <c:y val="-8.7825412169401304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ADC-4CB1-B906-DA49FEFA3437}"/>
                </c:ext>
              </c:extLst>
            </c:dLbl>
            <c:dLbl>
              <c:idx val="6"/>
              <c:layout>
                <c:manualLayout>
                  <c:x val="-0.20139144318215654"/>
                  <c:y val="0.27914236076009757"/>
                </c:manualLayout>
              </c:layout>
              <c:tx>
                <c:rich>
                  <a:bodyPr/>
                  <a:lstStyle/>
                  <a:p>
                    <a:fld id="{AB453AC5-A154-4168-BC3E-2973743B52B2}" type="CATEGORYNAME">
                      <a:rPr lang="en-IN"/>
                      <a:pPr/>
                      <a:t>[CATEGORY NAME]</a:t>
                    </a:fld>
                    <a:r>
                      <a:rPr lang="en-IN" baseline="0" dirty="0"/>
                      <a:t>, </a:t>
                    </a:r>
                    <a:fld id="{E3D153D7-D546-4845-9445-56C8F086FC02}"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layout>
                    <c:manualLayout>
                      <c:w val="0.28758333333333336"/>
                      <c:h val="8.5545932253764126E-2"/>
                    </c:manualLayout>
                  </c15:layout>
                  <c15:dlblFieldTable/>
                  <c15:showDataLabelsRange val="0"/>
                </c:ext>
                <c:ext xmlns:c16="http://schemas.microsoft.com/office/drawing/2014/chart" uri="{C3380CC4-5D6E-409C-BE32-E72D297353CC}">
                  <c16:uniqueId val="{0000000D-9ADC-4CB1-B906-DA49FEFA3437}"/>
                </c:ext>
              </c:extLst>
            </c:dLbl>
            <c:dLbl>
              <c:idx val="7"/>
              <c:layout>
                <c:manualLayout>
                  <c:x val="-0.17190650869394605"/>
                  <c:y val="0.21387509276764943"/>
                </c:manualLayout>
              </c:layout>
              <c:tx>
                <c:rich>
                  <a:bodyPr/>
                  <a:lstStyle/>
                  <a:p>
                    <a:fld id="{4902E277-4720-4A2B-B255-E1F3BFBBFF15}" type="CATEGORYNAME">
                      <a:rPr lang="en-US"/>
                      <a:pPr/>
                      <a:t>[CATEGORY NAME]</a:t>
                    </a:fld>
                    <a:r>
                      <a:rPr lang="en-US" baseline="0" dirty="0"/>
                      <a:t>, </a:t>
                    </a:r>
                    <a:fld id="{DD0E180C-F42D-4831-BFBE-BA64DD199240}"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9ADC-4CB1-B906-DA49FEFA3437}"/>
                </c:ext>
              </c:extLst>
            </c:dLbl>
            <c:dLbl>
              <c:idx val="8"/>
              <c:layout>
                <c:manualLayout>
                  <c:x val="-0.19189357061732285"/>
                  <c:y val="0.14973828551191465"/>
                </c:manualLayout>
              </c:layout>
              <c:tx>
                <c:rich>
                  <a:bodyPr/>
                  <a:lstStyle/>
                  <a:p>
                    <a:fld id="{0CAA4AC9-FFAC-48DA-8ABE-DBBF70A0CB31}" type="CATEGORYNAME">
                      <a:rPr lang="en-IN"/>
                      <a:pPr/>
                      <a:t>[CATEGORY NAME]</a:t>
                    </a:fld>
                    <a:r>
                      <a:rPr lang="en-IN" baseline="0" dirty="0"/>
                      <a:t>, </a:t>
                    </a:r>
                    <a:fld id="{6A629589-46FD-459B-80C0-231254C1442E}"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9ADC-4CB1-B906-DA49FEFA3437}"/>
                </c:ext>
              </c:extLst>
            </c:dLbl>
            <c:dLbl>
              <c:idx val="9"/>
              <c:layout>
                <c:manualLayout>
                  <c:x val="-0.20882535626002779"/>
                  <c:y val="8.31879363955082E-2"/>
                </c:manualLayout>
              </c:layout>
              <c:tx>
                <c:rich>
                  <a:bodyPr/>
                  <a:lstStyle/>
                  <a:p>
                    <a:fld id="{D00278D7-AF8C-48B2-853B-AC75AE982A24}" type="CATEGORYNAME">
                      <a:rPr lang="en-US"/>
                      <a:pPr/>
                      <a:t>[CATEGORY NAME]</a:t>
                    </a:fld>
                    <a:r>
                      <a:rPr lang="en-US" baseline="0" dirty="0"/>
                      <a:t>, </a:t>
                    </a:r>
                    <a:fld id="{7D459CC1-A067-4F5F-91DA-D9E856880E2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9ADC-4CB1-B906-DA49FEFA3437}"/>
                </c:ext>
              </c:extLst>
            </c:dLbl>
            <c:dLbl>
              <c:idx val="10"/>
              <c:layout>
                <c:manualLayout>
                  <c:x val="-0.19753749916489116"/>
                  <c:y val="2.7728220426633519E-3"/>
                </c:manualLayout>
              </c:layout>
              <c:tx>
                <c:rich>
                  <a:bodyPr/>
                  <a:lstStyle/>
                  <a:p>
                    <a:fld id="{50196837-C096-41BF-99CD-8A3117458192}" type="CATEGORYNAME">
                      <a:rPr lang="en-US"/>
                      <a:pPr/>
                      <a:t>[CATEGORY NAME]</a:t>
                    </a:fld>
                    <a:r>
                      <a:rPr lang="en-US" baseline="0" dirty="0"/>
                      <a:t>,</a:t>
                    </a:r>
                    <a:r>
                      <a:rPr lang="en-US" b="1" baseline="0" dirty="0"/>
                      <a:t> </a:t>
                    </a:r>
                    <a:fld id="{5399D555-3551-4A67-8BE2-C2925C2A57D5}" type="VALUE">
                      <a:rPr lang="en-US" b="1" baseline="0"/>
                      <a:pPr/>
                      <a:t>[VALUE]</a:t>
                    </a:fld>
                    <a:endParaRPr lang="en-US" b="1" baseline="0" dirty="0"/>
                  </a:p>
                </c:rich>
              </c:tx>
              <c:showLegendKey val="0"/>
              <c:showVal val="1"/>
              <c:showCatName val="1"/>
              <c:showSerName val="0"/>
              <c:showPercent val="0"/>
              <c:showBubbleSize val="0"/>
              <c:extLst>
                <c:ext xmlns:c15="http://schemas.microsoft.com/office/drawing/2012/chart" uri="{CE6537A1-D6FC-4f65-9D91-7224C49458BB}">
                  <c15:layout>
                    <c:manualLayout>
                      <c:w val="0.22043303597285996"/>
                      <c:h val="0.10943383949881122"/>
                    </c:manualLayout>
                  </c15:layout>
                  <c15:dlblFieldTable/>
                  <c15:showDataLabelsRange val="0"/>
                </c:ext>
                <c:ext xmlns:c16="http://schemas.microsoft.com/office/drawing/2014/chart" uri="{C3380CC4-5D6E-409C-BE32-E72D297353CC}">
                  <c16:uniqueId val="{00000012-9ADC-4CB1-B906-DA49FEFA3437}"/>
                </c:ext>
              </c:extLst>
            </c:dLbl>
            <c:dLbl>
              <c:idx val="11"/>
              <c:layout>
                <c:manualLayout>
                  <c:x val="-0.12792904707821523"/>
                  <c:y val="-0.12755483580644592"/>
                </c:manualLayout>
              </c:layout>
              <c:tx>
                <c:rich>
                  <a:bodyPr/>
                  <a:lstStyle/>
                  <a:p>
                    <a:fld id="{38823AD0-0898-474F-8C6A-C134FB4BBE6E}" type="CATEGORYNAME">
                      <a:rPr lang="en-US"/>
                      <a:pPr/>
                      <a:t>[CATEGORY NAME]</a:t>
                    </a:fld>
                    <a:r>
                      <a:rPr lang="en-US" baseline="0" dirty="0"/>
                      <a:t>, </a:t>
                    </a:r>
                    <a:fld id="{A9E1BC97-AE66-4131-B642-692CF0012C3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9ADC-4CB1-B906-DA49FEFA3437}"/>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extLst>
          </c:dLbls>
          <c:cat>
            <c:strRef>
              <c:f>Sheet1!$A$2:$A$5</c:f>
              <c:strCache>
                <c:ptCount val="4"/>
                <c:pt idx="0">
                  <c:v>Automotive</c:v>
                </c:pt>
                <c:pt idx="1">
                  <c:v>Construction</c:v>
                </c:pt>
                <c:pt idx="2">
                  <c:v>Agriculture</c:v>
                </c:pt>
                <c:pt idx="3">
                  <c:v>Others</c:v>
                </c:pt>
              </c:strCache>
            </c:strRef>
          </c:cat>
          <c:val>
            <c:numRef>
              <c:f>Sheet1!$B$2:$B$5</c:f>
              <c:numCache>
                <c:formatCode>0.0</c:formatCode>
                <c:ptCount val="4"/>
                <c:pt idx="0">
                  <c:v>1.7894950870745088</c:v>
                </c:pt>
                <c:pt idx="1">
                  <c:v>0.56558671042406394</c:v>
                </c:pt>
                <c:pt idx="2">
                  <c:v>0.41952590455910399</c:v>
                </c:pt>
                <c:pt idx="3">
                  <c:v>0.19616989794232284</c:v>
                </c:pt>
              </c:numCache>
            </c:numRef>
          </c:val>
          <c:extLst>
            <c:ext xmlns:c16="http://schemas.microsoft.com/office/drawing/2014/chart" uri="{C3380CC4-5D6E-409C-BE32-E72D297353CC}">
              <c16:uniqueId val="{00000014-9ADC-4CB1-B906-DA49FEFA3437}"/>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50779536433197"/>
          <c:y val="0.1539762172492905"/>
          <c:w val="0.37434597942892828"/>
          <c:h val="0.67353211330375939"/>
        </c:manualLayout>
      </c:layout>
      <c:doughnutChart>
        <c:varyColors val="1"/>
        <c:ser>
          <c:idx val="0"/>
          <c:order val="0"/>
          <c:tx>
            <c:strRef>
              <c:f>Sheet1!$B$1</c:f>
              <c:strCache>
                <c:ptCount val="1"/>
                <c:pt idx="0">
                  <c:v>Column1</c:v>
                </c:pt>
              </c:strCache>
            </c:strRef>
          </c:tx>
          <c:explosion val="3"/>
          <c:dPt>
            <c:idx val="0"/>
            <c:bubble3D val="0"/>
            <c:spPr>
              <a:solidFill>
                <a:schemeClr val="accent2"/>
              </a:solidFill>
              <a:ln w="19050">
                <a:solidFill>
                  <a:schemeClr val="lt1"/>
                </a:solidFill>
              </a:ln>
              <a:effectLst/>
            </c:spPr>
            <c:extLst>
              <c:ext xmlns:c16="http://schemas.microsoft.com/office/drawing/2014/chart" uri="{C3380CC4-5D6E-409C-BE32-E72D297353CC}">
                <c16:uniqueId val="{00000001-9ADC-4CB1-B906-DA49FEFA3437}"/>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9ADC-4CB1-B906-DA49FEFA3437}"/>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9ADC-4CB1-B906-DA49FEFA3437}"/>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9ADC-4CB1-B906-DA49FEFA3437}"/>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9ADC-4CB1-B906-DA49FEFA3437}"/>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9ADC-4CB1-B906-DA49FEFA3437}"/>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9ADC-4CB1-B906-DA49FEFA3437}"/>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9ADC-4CB1-B906-DA49FEFA3437}"/>
              </c:ext>
            </c:extLst>
          </c:dPt>
          <c:dLbls>
            <c:dLbl>
              <c:idx val="0"/>
              <c:layout>
                <c:manualLayout>
                  <c:x val="0.21922849667355207"/>
                  <c:y val="-7.395924722280578E-2"/>
                </c:manualLayout>
              </c:layout>
              <c:tx>
                <c:rich>
                  <a:bodyPr/>
                  <a:lstStyle/>
                  <a:p>
                    <a:fld id="{E0F67B5F-A25A-4D9F-B240-63BB3381F358}" type="CATEGORYNAME">
                      <a:rPr lang="en-US"/>
                      <a:pPr/>
                      <a:t>[CATEGORY NAME]</a:t>
                    </a:fld>
                    <a:r>
                      <a:rPr lang="en-US" baseline="0" dirty="0"/>
                      <a:t>, </a:t>
                    </a:r>
                    <a:fld id="{5597CE94-FAB8-4C80-9E96-F2A639C7E31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7793987863583819"/>
                      <c:h val="0.20944073845054945"/>
                    </c:manualLayout>
                  </c15:layout>
                  <c15:dlblFieldTable/>
                  <c15:showDataLabelsRange val="0"/>
                </c:ext>
                <c:ext xmlns:c16="http://schemas.microsoft.com/office/drawing/2014/chart" uri="{C3380CC4-5D6E-409C-BE32-E72D297353CC}">
                  <c16:uniqueId val="{00000001-9ADC-4CB1-B906-DA49FEFA3437}"/>
                </c:ext>
              </c:extLst>
            </c:dLbl>
            <c:dLbl>
              <c:idx val="1"/>
              <c:layout>
                <c:manualLayout>
                  <c:x val="-0.16413074756883483"/>
                  <c:y val="4.612758000008238E-2"/>
                </c:manualLayout>
              </c:layout>
              <c:tx>
                <c:rich>
                  <a:bodyPr/>
                  <a:lstStyle/>
                  <a:p>
                    <a:fld id="{12776023-F857-4BA3-81A9-AD200C3D5F1E}" type="CATEGORYNAME">
                      <a:rPr lang="en-US"/>
                      <a:pPr/>
                      <a:t>[CATEGORY NAME]</a:t>
                    </a:fld>
                    <a:r>
                      <a:rPr lang="en-US" baseline="0" dirty="0"/>
                      <a:t>, </a:t>
                    </a:r>
                    <a:fld id="{CE23A1D9-EF15-4287-B600-A6F474C3BDC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9952813235003917"/>
                      <c:h val="0.22164268277992474"/>
                    </c:manualLayout>
                  </c15:layout>
                  <c15:dlblFieldTable/>
                  <c15:showDataLabelsRange val="0"/>
                </c:ext>
                <c:ext xmlns:c16="http://schemas.microsoft.com/office/drawing/2014/chart" uri="{C3380CC4-5D6E-409C-BE32-E72D297353CC}">
                  <c16:uniqueId val="{00000003-9ADC-4CB1-B906-DA49FEFA3437}"/>
                </c:ext>
              </c:extLst>
            </c:dLbl>
            <c:dLbl>
              <c:idx val="2"/>
              <c:layout>
                <c:manualLayout>
                  <c:x val="-0.15762972468718525"/>
                  <c:y val="-4.7900661456746013E-2"/>
                </c:manualLayout>
              </c:layout>
              <c:tx>
                <c:rich>
                  <a:bodyPr/>
                  <a:lstStyle/>
                  <a:p>
                    <a:fld id="{C1357352-6C38-424B-8B7F-129CECEE21C9}" type="CATEGORYNAME">
                      <a:rPr lang="en-US"/>
                      <a:pPr/>
                      <a:t>[CATEGORY NAME]</a:t>
                    </a:fld>
                    <a:r>
                      <a:rPr lang="en-US" baseline="0" dirty="0"/>
                      <a:t>, </a:t>
                    </a:r>
                    <a:fld id="{1E857348-75CA-4218-9E86-D0DAC68BE2C1}"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31756883620018228"/>
                      <c:h val="0.18146715858117995"/>
                    </c:manualLayout>
                  </c15:layout>
                  <c15:dlblFieldTable/>
                  <c15:showDataLabelsRange val="0"/>
                </c:ext>
                <c:ext xmlns:c16="http://schemas.microsoft.com/office/drawing/2014/chart" uri="{C3380CC4-5D6E-409C-BE32-E72D297353CC}">
                  <c16:uniqueId val="{00000005-9ADC-4CB1-B906-DA49FEFA3437}"/>
                </c:ext>
              </c:extLst>
            </c:dLbl>
            <c:dLbl>
              <c:idx val="3"/>
              <c:layout>
                <c:manualLayout>
                  <c:x val="-3.2497742590370755E-2"/>
                  <c:y val="-0.1129183870749445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ADC-4CB1-B906-DA49FEFA3437}"/>
                </c:ext>
              </c:extLst>
            </c:dLbl>
            <c:dLbl>
              <c:idx val="6"/>
              <c:layout>
                <c:manualLayout>
                  <c:x val="-0.20139144318215654"/>
                  <c:y val="0.27914236076009757"/>
                </c:manualLayout>
              </c:layout>
              <c:tx>
                <c:rich>
                  <a:bodyPr/>
                  <a:lstStyle/>
                  <a:p>
                    <a:fld id="{AB453AC5-A154-4168-BC3E-2973743B52B2}" type="CATEGORYNAME">
                      <a:rPr lang="en-IN"/>
                      <a:pPr/>
                      <a:t>[CATEGORY NAME]</a:t>
                    </a:fld>
                    <a:r>
                      <a:rPr lang="en-IN" baseline="0" dirty="0"/>
                      <a:t>, </a:t>
                    </a:r>
                    <a:fld id="{E3D153D7-D546-4845-9445-56C8F086FC02}"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layout>
                    <c:manualLayout>
                      <c:w val="0.28758333333333336"/>
                      <c:h val="8.5545932253764126E-2"/>
                    </c:manualLayout>
                  </c15:layout>
                  <c15:dlblFieldTable/>
                  <c15:showDataLabelsRange val="0"/>
                </c:ext>
                <c:ext xmlns:c16="http://schemas.microsoft.com/office/drawing/2014/chart" uri="{C3380CC4-5D6E-409C-BE32-E72D297353CC}">
                  <c16:uniqueId val="{0000000D-9ADC-4CB1-B906-DA49FEFA3437}"/>
                </c:ext>
              </c:extLst>
            </c:dLbl>
            <c:dLbl>
              <c:idx val="7"/>
              <c:layout>
                <c:manualLayout>
                  <c:x val="-0.17190650869394605"/>
                  <c:y val="0.21387509276764943"/>
                </c:manualLayout>
              </c:layout>
              <c:tx>
                <c:rich>
                  <a:bodyPr/>
                  <a:lstStyle/>
                  <a:p>
                    <a:fld id="{4902E277-4720-4A2B-B255-E1F3BFBBFF15}" type="CATEGORYNAME">
                      <a:rPr lang="en-US"/>
                      <a:pPr/>
                      <a:t>[CATEGORY NAME]</a:t>
                    </a:fld>
                    <a:r>
                      <a:rPr lang="en-US" baseline="0" dirty="0"/>
                      <a:t>, </a:t>
                    </a:r>
                    <a:fld id="{DD0E180C-F42D-4831-BFBE-BA64DD199240}"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9ADC-4CB1-B906-DA49FEFA3437}"/>
                </c:ext>
              </c:extLst>
            </c:dLbl>
            <c:dLbl>
              <c:idx val="8"/>
              <c:layout>
                <c:manualLayout>
                  <c:x val="-0.19189357061732285"/>
                  <c:y val="0.14973828551191465"/>
                </c:manualLayout>
              </c:layout>
              <c:tx>
                <c:rich>
                  <a:bodyPr/>
                  <a:lstStyle/>
                  <a:p>
                    <a:fld id="{0CAA4AC9-FFAC-48DA-8ABE-DBBF70A0CB31}" type="CATEGORYNAME">
                      <a:rPr lang="en-IN"/>
                      <a:pPr/>
                      <a:t>[CATEGORY NAME]</a:t>
                    </a:fld>
                    <a:r>
                      <a:rPr lang="en-IN" baseline="0" dirty="0"/>
                      <a:t>, </a:t>
                    </a:r>
                    <a:fld id="{6A629589-46FD-459B-80C0-231254C1442E}"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9ADC-4CB1-B906-DA49FEFA3437}"/>
                </c:ext>
              </c:extLst>
            </c:dLbl>
            <c:dLbl>
              <c:idx val="9"/>
              <c:layout>
                <c:manualLayout>
                  <c:x val="-0.20882535626002779"/>
                  <c:y val="8.31879363955082E-2"/>
                </c:manualLayout>
              </c:layout>
              <c:tx>
                <c:rich>
                  <a:bodyPr/>
                  <a:lstStyle/>
                  <a:p>
                    <a:fld id="{D00278D7-AF8C-48B2-853B-AC75AE982A24}" type="CATEGORYNAME">
                      <a:rPr lang="en-US"/>
                      <a:pPr/>
                      <a:t>[CATEGORY NAME]</a:t>
                    </a:fld>
                    <a:r>
                      <a:rPr lang="en-US" baseline="0" dirty="0"/>
                      <a:t>, </a:t>
                    </a:r>
                    <a:fld id="{7D459CC1-A067-4F5F-91DA-D9E856880E2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9ADC-4CB1-B906-DA49FEFA3437}"/>
                </c:ext>
              </c:extLst>
            </c:dLbl>
            <c:dLbl>
              <c:idx val="10"/>
              <c:layout>
                <c:manualLayout>
                  <c:x val="-0.19753749916489116"/>
                  <c:y val="2.7728220426633519E-3"/>
                </c:manualLayout>
              </c:layout>
              <c:tx>
                <c:rich>
                  <a:bodyPr/>
                  <a:lstStyle/>
                  <a:p>
                    <a:fld id="{50196837-C096-41BF-99CD-8A3117458192}" type="CATEGORYNAME">
                      <a:rPr lang="en-US"/>
                      <a:pPr/>
                      <a:t>[CATEGORY NAME]</a:t>
                    </a:fld>
                    <a:r>
                      <a:rPr lang="en-US" baseline="0" dirty="0"/>
                      <a:t>,</a:t>
                    </a:r>
                    <a:r>
                      <a:rPr lang="en-US" b="1" baseline="0" dirty="0"/>
                      <a:t> </a:t>
                    </a:r>
                    <a:fld id="{5399D555-3551-4A67-8BE2-C2925C2A57D5}" type="VALUE">
                      <a:rPr lang="en-US" b="1" baseline="0"/>
                      <a:pPr/>
                      <a:t>[VALUE]</a:t>
                    </a:fld>
                    <a:endParaRPr lang="en-US" b="1" baseline="0" dirty="0"/>
                  </a:p>
                </c:rich>
              </c:tx>
              <c:showLegendKey val="0"/>
              <c:showVal val="1"/>
              <c:showCatName val="1"/>
              <c:showSerName val="0"/>
              <c:showPercent val="0"/>
              <c:showBubbleSize val="0"/>
              <c:extLst>
                <c:ext xmlns:c15="http://schemas.microsoft.com/office/drawing/2012/chart" uri="{CE6537A1-D6FC-4f65-9D91-7224C49458BB}">
                  <c15:layout>
                    <c:manualLayout>
                      <c:w val="0.22043303597285996"/>
                      <c:h val="0.10943383949881122"/>
                    </c:manualLayout>
                  </c15:layout>
                  <c15:dlblFieldTable/>
                  <c15:showDataLabelsRange val="0"/>
                </c:ext>
                <c:ext xmlns:c16="http://schemas.microsoft.com/office/drawing/2014/chart" uri="{C3380CC4-5D6E-409C-BE32-E72D297353CC}">
                  <c16:uniqueId val="{00000012-9ADC-4CB1-B906-DA49FEFA3437}"/>
                </c:ext>
              </c:extLst>
            </c:dLbl>
            <c:dLbl>
              <c:idx val="11"/>
              <c:layout>
                <c:manualLayout>
                  <c:x val="-0.12792904707821523"/>
                  <c:y val="-0.12755483580644592"/>
                </c:manualLayout>
              </c:layout>
              <c:tx>
                <c:rich>
                  <a:bodyPr/>
                  <a:lstStyle/>
                  <a:p>
                    <a:fld id="{38823AD0-0898-474F-8C6A-C134FB4BBE6E}" type="CATEGORYNAME">
                      <a:rPr lang="en-US"/>
                      <a:pPr/>
                      <a:t>[CATEGORY NAME]</a:t>
                    </a:fld>
                    <a:r>
                      <a:rPr lang="en-US" baseline="0" dirty="0"/>
                      <a:t>, </a:t>
                    </a:r>
                    <a:fld id="{A9E1BC97-AE66-4131-B642-692CF0012C3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9ADC-4CB1-B906-DA49FEFA3437}"/>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extLst>
          </c:dLbls>
          <c:cat>
            <c:strRef>
              <c:f>Sheet1!$A$2:$A$5</c:f>
              <c:strCache>
                <c:ptCount val="4"/>
                <c:pt idx="0">
                  <c:v>Automotive</c:v>
                </c:pt>
                <c:pt idx="1">
                  <c:v>Construction</c:v>
                </c:pt>
                <c:pt idx="2">
                  <c:v>Agriculture</c:v>
                </c:pt>
                <c:pt idx="3">
                  <c:v>Others</c:v>
                </c:pt>
              </c:strCache>
            </c:strRef>
          </c:cat>
          <c:val>
            <c:numRef>
              <c:f>Sheet1!$B$2:$B$5</c:f>
              <c:numCache>
                <c:formatCode>0.0</c:formatCode>
                <c:ptCount val="4"/>
                <c:pt idx="0">
                  <c:v>16.5</c:v>
                </c:pt>
                <c:pt idx="1">
                  <c:v>5.4</c:v>
                </c:pt>
                <c:pt idx="2">
                  <c:v>3.7</c:v>
                </c:pt>
                <c:pt idx="3">
                  <c:v>1.8</c:v>
                </c:pt>
              </c:numCache>
            </c:numRef>
          </c:val>
          <c:extLst>
            <c:ext xmlns:c16="http://schemas.microsoft.com/office/drawing/2014/chart" uri="{C3380CC4-5D6E-409C-BE32-E72D297353CC}">
              <c16:uniqueId val="{00000014-9ADC-4CB1-B906-DA49FEFA3437}"/>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50779536433197"/>
          <c:y val="0.1539762172492905"/>
          <c:w val="0.37434597942892828"/>
          <c:h val="0.67353211330375939"/>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C79-475A-86D4-3D2477B83C92}"/>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C79-475A-86D4-3D2477B83C9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C79-475A-86D4-3D2477B83C92}"/>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5C79-475A-86D4-3D2477B83C92}"/>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5C79-475A-86D4-3D2477B83C92}"/>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5C79-475A-86D4-3D2477B83C92}"/>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5C79-475A-86D4-3D2477B83C92}"/>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5C79-475A-86D4-3D2477B83C92}"/>
              </c:ext>
            </c:extLst>
          </c:dPt>
          <c:dLbls>
            <c:dLbl>
              <c:idx val="0"/>
              <c:layout>
                <c:manualLayout>
                  <c:x val="0.24563174137668614"/>
                  <c:y val="-3.7341885773067809E-2"/>
                </c:manualLayout>
              </c:layout>
              <c:tx>
                <c:rich>
                  <a:bodyPr/>
                  <a:lstStyle/>
                  <a:p>
                    <a:fld id="{E0F67B5F-A25A-4D9F-B240-63BB3381F358}" type="CATEGORYNAME">
                      <a:rPr lang="en-US"/>
                      <a:pPr/>
                      <a:t>[CATEGORY NAME]</a:t>
                    </a:fld>
                    <a:r>
                      <a:rPr lang="en-US" baseline="0" dirty="0"/>
                      <a:t>, </a:t>
                    </a:r>
                    <a:fld id="{5597CE94-FAB8-4C80-9E96-F2A639C7E31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7793987863583819"/>
                      <c:h val="0.20944073845054945"/>
                    </c:manualLayout>
                  </c15:layout>
                  <c15:dlblFieldTable/>
                  <c15:showDataLabelsRange val="0"/>
                </c:ext>
                <c:ext xmlns:c16="http://schemas.microsoft.com/office/drawing/2014/chart" uri="{C3380CC4-5D6E-409C-BE32-E72D297353CC}">
                  <c16:uniqueId val="{00000001-5C79-475A-86D4-3D2477B83C92}"/>
                </c:ext>
              </c:extLst>
            </c:dLbl>
            <c:dLbl>
              <c:idx val="1"/>
              <c:layout>
                <c:manualLayout>
                  <c:x val="-0.14377898952262197"/>
                  <c:y val="0.2135212393062059"/>
                </c:manualLayout>
              </c:layout>
              <c:tx>
                <c:rich>
                  <a:bodyPr/>
                  <a:lstStyle/>
                  <a:p>
                    <a:fld id="{12776023-F857-4BA3-81A9-AD200C3D5F1E}" type="CATEGORYNAME">
                      <a:rPr lang="en-US"/>
                      <a:pPr/>
                      <a:t>[CATEGORY NAME]</a:t>
                    </a:fld>
                    <a:r>
                      <a:rPr lang="en-US" baseline="0" dirty="0"/>
                      <a:t>, </a:t>
                    </a:r>
                    <a:fld id="{CE23A1D9-EF15-4287-B600-A6F474C3BDC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9952813235003917"/>
                      <c:h val="0.22164268277992474"/>
                    </c:manualLayout>
                  </c15:layout>
                  <c15:dlblFieldTable/>
                  <c15:showDataLabelsRange val="0"/>
                </c:ext>
                <c:ext xmlns:c16="http://schemas.microsoft.com/office/drawing/2014/chart" uri="{C3380CC4-5D6E-409C-BE32-E72D297353CC}">
                  <c16:uniqueId val="{00000003-5C79-475A-86D4-3D2477B83C92}"/>
                </c:ext>
              </c:extLst>
            </c:dLbl>
            <c:dLbl>
              <c:idx val="2"/>
              <c:layout>
                <c:manualLayout>
                  <c:x val="-0.17774966076892207"/>
                  <c:y val="3.5826343673375588E-2"/>
                </c:manualLayout>
              </c:layout>
              <c:tx>
                <c:rich>
                  <a:bodyPr/>
                  <a:lstStyle/>
                  <a:p>
                    <a:fld id="{C1357352-6C38-424B-8B7F-129CECEE21C9}" type="CATEGORYNAME">
                      <a:rPr lang="en-US"/>
                      <a:pPr/>
                      <a:t>[CATEGORY NAME]</a:t>
                    </a:fld>
                    <a:r>
                      <a:rPr lang="en-US" baseline="0" dirty="0"/>
                      <a:t>, </a:t>
                    </a:r>
                    <a:fld id="{1E857348-75CA-4218-9E86-D0DAC68BE2C1}"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5360625597933045"/>
                      <c:h val="0.20028709001116227"/>
                    </c:manualLayout>
                  </c15:layout>
                  <c15:dlblFieldTable/>
                  <c15:showDataLabelsRange val="0"/>
                </c:ext>
                <c:ext xmlns:c16="http://schemas.microsoft.com/office/drawing/2014/chart" uri="{C3380CC4-5D6E-409C-BE32-E72D297353CC}">
                  <c16:uniqueId val="{00000005-5C79-475A-86D4-3D2477B83C92}"/>
                </c:ext>
              </c:extLst>
            </c:dLbl>
            <c:dLbl>
              <c:idx val="3"/>
              <c:layout>
                <c:manualLayout>
                  <c:x val="-0.19381398126859906"/>
                  <c:y val="-7.9447732730320769E-2"/>
                </c:manualLayout>
              </c:layout>
              <c:tx>
                <c:rich>
                  <a:bodyPr/>
                  <a:lstStyle/>
                  <a:p>
                    <a:fld id="{361D601F-3E18-4588-AB47-1CF819826E94}" type="CATEGORYNAME">
                      <a:rPr lang="en-US"/>
                      <a:pPr/>
                      <a:t>[CATEGORY NAME]</a:t>
                    </a:fld>
                    <a:r>
                      <a:rPr lang="en-US" baseline="0" dirty="0"/>
                      <a:t>, </a:t>
                    </a:r>
                    <a:fld id="{FE619C2D-93AF-4234-846F-116857B1950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2344788084171574"/>
                      <c:h val="0.19129393634278136"/>
                    </c:manualLayout>
                  </c15:layout>
                  <c15:dlblFieldTable/>
                  <c15:showDataLabelsRange val="0"/>
                </c:ext>
                <c:ext xmlns:c16="http://schemas.microsoft.com/office/drawing/2014/chart" uri="{C3380CC4-5D6E-409C-BE32-E72D297353CC}">
                  <c16:uniqueId val="{00000007-5C79-475A-86D4-3D2477B83C92}"/>
                </c:ext>
              </c:extLst>
            </c:dLbl>
            <c:dLbl>
              <c:idx val="4"/>
              <c:layout>
                <c:manualLayout>
                  <c:x val="-0.19287193982472764"/>
                  <c:y val="2.5839336686149246E-2"/>
                </c:manualLayout>
              </c:layout>
              <c:tx>
                <c:rich>
                  <a:bodyPr/>
                  <a:lstStyle/>
                  <a:p>
                    <a:fld id="{6CE8706E-1304-4262-AAD6-6C4DE1400077}" type="CATEGORYNAME">
                      <a:rPr lang="en-US"/>
                      <a:pPr/>
                      <a:t>[CATEGORY NAME]</a:t>
                    </a:fld>
                    <a:r>
                      <a:rPr lang="en-US" baseline="0" dirty="0"/>
                      <a:t>, </a:t>
                    </a:r>
                    <a:fld id="{604CDACF-7A41-4C67-9F03-2F249D4EDDA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0335343861152019"/>
                      <c:h val="0.2776714360913049"/>
                    </c:manualLayout>
                  </c15:layout>
                  <c15:dlblFieldTable/>
                  <c15:showDataLabelsRange val="0"/>
                </c:ext>
                <c:ext xmlns:c16="http://schemas.microsoft.com/office/drawing/2014/chart" uri="{C3380CC4-5D6E-409C-BE32-E72D297353CC}">
                  <c16:uniqueId val="{00000009-5C79-475A-86D4-3D2477B83C92}"/>
                </c:ext>
              </c:extLst>
            </c:dLbl>
            <c:dLbl>
              <c:idx val="5"/>
              <c:layout>
                <c:manualLayout>
                  <c:x val="-0.14385957241162381"/>
                  <c:y val="-0.19164771234617214"/>
                </c:manualLayout>
              </c:layout>
              <c:tx>
                <c:rich>
                  <a:bodyPr/>
                  <a:lstStyle/>
                  <a:p>
                    <a:fld id="{9830375D-1002-47E4-9077-10203E90FAC6}" type="CATEGORYNAME">
                      <a:rPr lang="en-US"/>
                      <a:pPr/>
                      <a:t>[CATEGORY NAME]</a:t>
                    </a:fld>
                    <a:r>
                      <a:rPr lang="en-US" baseline="0" dirty="0"/>
                      <a:t>, </a:t>
                    </a:r>
                    <a:fld id="{E22E3F8A-86D7-4D73-A7B2-C44DA60A664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3545289987369999"/>
                      <c:h val="0.18891687411433922"/>
                    </c:manualLayout>
                  </c15:layout>
                  <c15:dlblFieldTable/>
                  <c15:showDataLabelsRange val="0"/>
                </c:ext>
                <c:ext xmlns:c16="http://schemas.microsoft.com/office/drawing/2014/chart" uri="{C3380CC4-5D6E-409C-BE32-E72D297353CC}">
                  <c16:uniqueId val="{0000000B-5C79-475A-86D4-3D2477B83C92}"/>
                </c:ext>
              </c:extLst>
            </c:dLbl>
            <c:dLbl>
              <c:idx val="6"/>
              <c:layout>
                <c:manualLayout>
                  <c:x val="-0.20139144318215654"/>
                  <c:y val="0.27914236076009757"/>
                </c:manualLayout>
              </c:layout>
              <c:tx>
                <c:rich>
                  <a:bodyPr/>
                  <a:lstStyle/>
                  <a:p>
                    <a:fld id="{AB453AC5-A154-4168-BC3E-2973743B52B2}" type="CATEGORYNAME">
                      <a:rPr lang="en-IN"/>
                      <a:pPr/>
                      <a:t>[CATEGORY NAME]</a:t>
                    </a:fld>
                    <a:r>
                      <a:rPr lang="en-IN" baseline="0" dirty="0"/>
                      <a:t>, </a:t>
                    </a:r>
                    <a:fld id="{E3D153D7-D546-4845-9445-56C8F086FC02}"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layout>
                    <c:manualLayout>
                      <c:w val="0.28758333333333336"/>
                      <c:h val="8.5545932253764126E-2"/>
                    </c:manualLayout>
                  </c15:layout>
                  <c15:dlblFieldTable/>
                  <c15:showDataLabelsRange val="0"/>
                </c:ext>
                <c:ext xmlns:c16="http://schemas.microsoft.com/office/drawing/2014/chart" uri="{C3380CC4-5D6E-409C-BE32-E72D297353CC}">
                  <c16:uniqueId val="{0000000D-5C79-475A-86D4-3D2477B83C92}"/>
                </c:ext>
              </c:extLst>
            </c:dLbl>
            <c:dLbl>
              <c:idx val="7"/>
              <c:layout>
                <c:manualLayout>
                  <c:x val="-0.17190650869394605"/>
                  <c:y val="0.21387509276764943"/>
                </c:manualLayout>
              </c:layout>
              <c:tx>
                <c:rich>
                  <a:bodyPr/>
                  <a:lstStyle/>
                  <a:p>
                    <a:fld id="{4902E277-4720-4A2B-B255-E1F3BFBBFF15}" type="CATEGORYNAME">
                      <a:rPr lang="en-US"/>
                      <a:pPr/>
                      <a:t>[CATEGORY NAME]</a:t>
                    </a:fld>
                    <a:r>
                      <a:rPr lang="en-US" baseline="0" dirty="0"/>
                      <a:t>, </a:t>
                    </a:r>
                    <a:fld id="{DD0E180C-F42D-4831-BFBE-BA64DD199240}"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5C79-475A-86D4-3D2477B83C92}"/>
                </c:ext>
              </c:extLst>
            </c:dLbl>
            <c:dLbl>
              <c:idx val="8"/>
              <c:layout>
                <c:manualLayout>
                  <c:x val="-0.19189357061732285"/>
                  <c:y val="0.14973828551191465"/>
                </c:manualLayout>
              </c:layout>
              <c:tx>
                <c:rich>
                  <a:bodyPr/>
                  <a:lstStyle/>
                  <a:p>
                    <a:fld id="{0CAA4AC9-FFAC-48DA-8ABE-DBBF70A0CB31}" type="CATEGORYNAME">
                      <a:rPr lang="en-IN"/>
                      <a:pPr/>
                      <a:t>[CATEGORY NAME]</a:t>
                    </a:fld>
                    <a:r>
                      <a:rPr lang="en-IN" baseline="0" dirty="0"/>
                      <a:t>, </a:t>
                    </a:r>
                    <a:fld id="{6A629589-46FD-459B-80C0-231254C1442E}"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5C79-475A-86D4-3D2477B83C92}"/>
                </c:ext>
              </c:extLst>
            </c:dLbl>
            <c:dLbl>
              <c:idx val="9"/>
              <c:layout>
                <c:manualLayout>
                  <c:x val="-0.20882535626002779"/>
                  <c:y val="8.31879363955082E-2"/>
                </c:manualLayout>
              </c:layout>
              <c:tx>
                <c:rich>
                  <a:bodyPr/>
                  <a:lstStyle/>
                  <a:p>
                    <a:fld id="{D00278D7-AF8C-48B2-853B-AC75AE982A24}" type="CATEGORYNAME">
                      <a:rPr lang="en-US"/>
                      <a:pPr/>
                      <a:t>[CATEGORY NAME]</a:t>
                    </a:fld>
                    <a:r>
                      <a:rPr lang="en-US" baseline="0" dirty="0"/>
                      <a:t>, </a:t>
                    </a:r>
                    <a:fld id="{7D459CC1-A067-4F5F-91DA-D9E856880E2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5C79-475A-86D4-3D2477B83C92}"/>
                </c:ext>
              </c:extLst>
            </c:dLbl>
            <c:dLbl>
              <c:idx val="10"/>
              <c:layout>
                <c:manualLayout>
                  <c:x val="-0.19753749916489116"/>
                  <c:y val="2.7728220426633519E-3"/>
                </c:manualLayout>
              </c:layout>
              <c:tx>
                <c:rich>
                  <a:bodyPr/>
                  <a:lstStyle/>
                  <a:p>
                    <a:fld id="{50196837-C096-41BF-99CD-8A3117458192}" type="CATEGORYNAME">
                      <a:rPr lang="en-US"/>
                      <a:pPr/>
                      <a:t>[CATEGORY NAME]</a:t>
                    </a:fld>
                    <a:r>
                      <a:rPr lang="en-US" baseline="0" dirty="0"/>
                      <a:t>,</a:t>
                    </a:r>
                    <a:r>
                      <a:rPr lang="en-US" b="1" baseline="0" dirty="0"/>
                      <a:t> </a:t>
                    </a:r>
                    <a:fld id="{5399D555-3551-4A67-8BE2-C2925C2A57D5}" type="VALUE">
                      <a:rPr lang="en-US" b="1" baseline="0"/>
                      <a:pPr/>
                      <a:t>[VALUE]</a:t>
                    </a:fld>
                    <a:endParaRPr lang="en-US" b="1" baseline="0" dirty="0"/>
                  </a:p>
                </c:rich>
              </c:tx>
              <c:showLegendKey val="0"/>
              <c:showVal val="1"/>
              <c:showCatName val="1"/>
              <c:showSerName val="0"/>
              <c:showPercent val="0"/>
              <c:showBubbleSize val="0"/>
              <c:extLst>
                <c:ext xmlns:c15="http://schemas.microsoft.com/office/drawing/2012/chart" uri="{CE6537A1-D6FC-4f65-9D91-7224C49458BB}">
                  <c15:layout>
                    <c:manualLayout>
                      <c:w val="0.22043303597285996"/>
                      <c:h val="0.10943383949881122"/>
                    </c:manualLayout>
                  </c15:layout>
                  <c15:dlblFieldTable/>
                  <c15:showDataLabelsRange val="0"/>
                </c:ext>
                <c:ext xmlns:c16="http://schemas.microsoft.com/office/drawing/2014/chart" uri="{C3380CC4-5D6E-409C-BE32-E72D297353CC}">
                  <c16:uniqueId val="{00000012-5C79-475A-86D4-3D2477B83C92}"/>
                </c:ext>
              </c:extLst>
            </c:dLbl>
            <c:dLbl>
              <c:idx val="11"/>
              <c:layout>
                <c:manualLayout>
                  <c:x val="-0.12792904707821523"/>
                  <c:y val="-0.12755483580644592"/>
                </c:manualLayout>
              </c:layout>
              <c:tx>
                <c:rich>
                  <a:bodyPr/>
                  <a:lstStyle/>
                  <a:p>
                    <a:fld id="{38823AD0-0898-474F-8C6A-C134FB4BBE6E}" type="CATEGORYNAME">
                      <a:rPr lang="en-US"/>
                      <a:pPr/>
                      <a:t>[CATEGORY NAME]</a:t>
                    </a:fld>
                    <a:r>
                      <a:rPr lang="en-US" baseline="0" dirty="0"/>
                      <a:t>, </a:t>
                    </a:r>
                    <a:fld id="{A9E1BC97-AE66-4131-B642-692CF0012C3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5C79-475A-86D4-3D2477B83C92}"/>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4"/>
                <c:pt idx="0">
                  <c:v>Automotive</c:v>
                </c:pt>
                <c:pt idx="1">
                  <c:v>Construction</c:v>
                </c:pt>
                <c:pt idx="2">
                  <c:v>Agriculture</c:v>
                </c:pt>
                <c:pt idx="3">
                  <c:v>Others</c:v>
                </c:pt>
              </c:strCache>
            </c:strRef>
          </c:cat>
          <c:val>
            <c:numRef>
              <c:f>Sheet1!$B$2:$B$6</c:f>
              <c:numCache>
                <c:formatCode>0.0</c:formatCode>
                <c:ptCount val="5"/>
                <c:pt idx="0">
                  <c:v>12.8</c:v>
                </c:pt>
                <c:pt idx="1">
                  <c:v>4</c:v>
                </c:pt>
                <c:pt idx="2">
                  <c:v>3</c:v>
                </c:pt>
                <c:pt idx="3">
                  <c:v>1.7</c:v>
                </c:pt>
              </c:numCache>
            </c:numRef>
          </c:val>
          <c:extLst>
            <c:ext xmlns:c16="http://schemas.microsoft.com/office/drawing/2014/chart" uri="{C3380CC4-5D6E-409C-BE32-E72D297353CC}">
              <c16:uniqueId val="{00000014-5C79-475A-86D4-3D2477B83C92}"/>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2017</c:v>
                </c:pt>
                <c:pt idx="1">
                  <c:v>2021</c:v>
                </c:pt>
                <c:pt idx="2">
                  <c:v>2025F</c:v>
                </c:pt>
                <c:pt idx="3">
                  <c:v>2030F</c:v>
                </c:pt>
                <c:pt idx="4">
                  <c:v>2035F</c:v>
                </c:pt>
                <c:pt idx="5">
                  <c:v>2040F</c:v>
                </c:pt>
              </c:strCache>
            </c:strRef>
          </c:cat>
          <c:val>
            <c:numRef>
              <c:f>Sheet1!$B$2:$B$7</c:f>
              <c:numCache>
                <c:formatCode>0.0</c:formatCode>
                <c:ptCount val="6"/>
                <c:pt idx="0">
                  <c:v>13.78</c:v>
                </c:pt>
                <c:pt idx="1">
                  <c:v>18.420000000000002</c:v>
                </c:pt>
                <c:pt idx="2">
                  <c:v>28.75</c:v>
                </c:pt>
                <c:pt idx="3">
                  <c:v>40.86</c:v>
                </c:pt>
                <c:pt idx="4">
                  <c:v>60.72</c:v>
                </c:pt>
                <c:pt idx="5">
                  <c:v>88.83</c:v>
                </c:pt>
              </c:numCache>
            </c:numRef>
          </c:val>
          <c:extLst>
            <c:ext xmlns:c16="http://schemas.microsoft.com/office/drawing/2014/chart" uri="{C3380CC4-5D6E-409C-BE32-E72D297353CC}">
              <c16:uniqueId val="{00000000-2209-4B9B-9CE8-7FAF2907FD36}"/>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9.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0.36318</cdr:x>
      <cdr:y>0.38805</cdr:y>
    </cdr:from>
    <cdr:to>
      <cdr:x>0.61499</cdr:x>
      <cdr:y>0.55285</cdr:y>
    </cdr:to>
    <cdr:sp macro="" textlink="">
      <cdr:nvSpPr>
        <cdr:cNvPr id="2" name="TextBox 2">
          <a:extLst xmlns:a="http://schemas.openxmlformats.org/drawingml/2006/main">
            <a:ext uri="{FF2B5EF4-FFF2-40B4-BE49-F238E27FC236}">
              <a16:creationId xmlns:a16="http://schemas.microsoft.com/office/drawing/2014/main" id="{64DCEB2E-4D22-B0BE-B006-B4B062194CE2}"/>
            </a:ext>
          </a:extLst>
        </cdr:cNvPr>
        <cdr:cNvSpPr txBox="1"/>
      </cdr:nvSpPr>
      <cdr:spPr>
        <a:xfrm xmlns:a="http://schemas.openxmlformats.org/drawingml/2006/main">
          <a:off x="1586416" y="942112"/>
          <a:ext cx="1099981" cy="4001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2021</a:t>
          </a:r>
        </a:p>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3 Billion </a:t>
          </a:r>
          <a:r>
            <a:rPr lang="en-US" sz="1000" b="1" dirty="0" err="1">
              <a:latin typeface="Arial" panose="020B0604020202020204" pitchFamily="34" charset="0"/>
              <a:ea typeface="Verdana" panose="020B0604030504040204" pitchFamily="34" charset="0"/>
              <a:cs typeface="Arial" panose="020B0604020202020204" pitchFamily="34" charset="0"/>
            </a:rPr>
            <a:t>Litres</a:t>
          </a:r>
          <a:endParaRPr lang="en-US" sz="1000" b="1" dirty="0">
            <a:latin typeface="Arial" panose="020B0604020202020204" pitchFamily="34" charset="0"/>
            <a:ea typeface="Verdana" panose="020B0604030504040204" pitchFamily="34" charset="0"/>
            <a:cs typeface="Arial" panose="020B0604020202020204"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0.37198</cdr:x>
      <cdr:y>0.41023</cdr:y>
    </cdr:from>
    <cdr:to>
      <cdr:x>0.60619</cdr:x>
      <cdr:y>0.57503</cdr:y>
    </cdr:to>
    <cdr:sp macro="" textlink="">
      <cdr:nvSpPr>
        <cdr:cNvPr id="2" name="TextBox 2">
          <a:extLst xmlns:a="http://schemas.openxmlformats.org/drawingml/2006/main">
            <a:ext uri="{FF2B5EF4-FFF2-40B4-BE49-F238E27FC236}">
              <a16:creationId xmlns:a16="http://schemas.microsoft.com/office/drawing/2014/main" id="{64DCEB2E-4D22-B0BE-B006-B4B062194CE2}"/>
            </a:ext>
          </a:extLst>
        </cdr:cNvPr>
        <cdr:cNvSpPr txBox="1"/>
      </cdr:nvSpPr>
      <cdr:spPr>
        <a:xfrm xmlns:a="http://schemas.openxmlformats.org/drawingml/2006/main">
          <a:off x="1624888" y="995960"/>
          <a:ext cx="1023037" cy="4001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2021</a:t>
          </a:r>
        </a:p>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USD 3 Billion</a:t>
          </a:r>
        </a:p>
      </cdr:txBody>
    </cdr:sp>
  </cdr:relSizeAnchor>
</c:userShapes>
</file>

<file path=ppt/drawings/drawing3.xml><?xml version="1.0" encoding="utf-8"?>
<c:userShapes xmlns:c="http://schemas.openxmlformats.org/drawingml/2006/chart">
  <cdr:relSizeAnchor xmlns:cdr="http://schemas.openxmlformats.org/drawingml/2006/chartDrawing">
    <cdr:from>
      <cdr:x>0.31983</cdr:x>
      <cdr:y>0.41023</cdr:y>
    </cdr:from>
    <cdr:to>
      <cdr:x>0.65834</cdr:x>
      <cdr:y>0.60787</cdr:y>
    </cdr:to>
    <cdr:sp macro="" textlink="">
      <cdr:nvSpPr>
        <cdr:cNvPr id="2" name="TextBox 2">
          <a:extLst xmlns:a="http://schemas.openxmlformats.org/drawingml/2006/main">
            <a:ext uri="{FF2B5EF4-FFF2-40B4-BE49-F238E27FC236}">
              <a16:creationId xmlns:a16="http://schemas.microsoft.com/office/drawing/2014/main" id="{64DCEB2E-4D22-B0BE-B006-B4B062194CE2}"/>
            </a:ext>
          </a:extLst>
        </cdr:cNvPr>
        <cdr:cNvSpPr txBox="1"/>
      </cdr:nvSpPr>
      <cdr:spPr>
        <a:xfrm xmlns:a="http://schemas.openxmlformats.org/drawingml/2006/main">
          <a:off x="999910" y="830499"/>
          <a:ext cx="1058303" cy="4001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2040F</a:t>
          </a:r>
        </a:p>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USD 28 Billion</a:t>
          </a:r>
        </a:p>
      </cdr:txBody>
    </cdr:sp>
  </cdr:relSizeAnchor>
</c:userShapes>
</file>

<file path=ppt/drawings/drawing4.xml><?xml version="1.0" encoding="utf-8"?>
<c:userShapes xmlns:c="http://schemas.openxmlformats.org/drawingml/2006/chart">
  <cdr:relSizeAnchor xmlns:cdr="http://schemas.openxmlformats.org/drawingml/2006/chartDrawing">
    <cdr:from>
      <cdr:x>0.30585</cdr:x>
      <cdr:y>0.38805</cdr:y>
    </cdr:from>
    <cdr:to>
      <cdr:x>0.67232</cdr:x>
      <cdr:y>0.61831</cdr:y>
    </cdr:to>
    <cdr:sp macro="" textlink="">
      <cdr:nvSpPr>
        <cdr:cNvPr id="2" name="TextBox 2">
          <a:extLst xmlns:a="http://schemas.openxmlformats.org/drawingml/2006/main">
            <a:ext uri="{FF2B5EF4-FFF2-40B4-BE49-F238E27FC236}">
              <a16:creationId xmlns:a16="http://schemas.microsoft.com/office/drawing/2014/main" id="{64DCEB2E-4D22-B0BE-B006-B4B062194CE2}"/>
            </a:ext>
          </a:extLst>
        </cdr:cNvPr>
        <cdr:cNvSpPr txBox="1"/>
      </cdr:nvSpPr>
      <cdr:spPr>
        <a:xfrm xmlns:a="http://schemas.openxmlformats.org/drawingml/2006/main">
          <a:off x="947475" y="674302"/>
          <a:ext cx="1135247" cy="4001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2040F</a:t>
          </a:r>
        </a:p>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22 Billion </a:t>
          </a:r>
          <a:r>
            <a:rPr lang="en-US" sz="1000" b="1" dirty="0" err="1">
              <a:latin typeface="Arial" panose="020B0604020202020204" pitchFamily="34" charset="0"/>
              <a:ea typeface="Verdana" panose="020B0604030504040204" pitchFamily="34" charset="0"/>
              <a:cs typeface="Arial" panose="020B0604020202020204" pitchFamily="34" charset="0"/>
            </a:rPr>
            <a:t>Litres</a:t>
          </a:r>
          <a:endParaRPr lang="en-US" sz="1000" b="1" dirty="0">
            <a:latin typeface="Arial" panose="020B0604020202020204" pitchFamily="34" charset="0"/>
            <a:ea typeface="Verdana" panose="020B0604030504040204" pitchFamily="34" charset="0"/>
            <a:cs typeface="Arial"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0.35096</cdr:x>
      <cdr:y>0.48196</cdr:y>
    </cdr:from>
    <cdr:to>
      <cdr:x>0.60777</cdr:x>
      <cdr:y>0.59983</cdr:y>
    </cdr:to>
    <cdr:sp macro="" textlink="">
      <cdr:nvSpPr>
        <cdr:cNvPr id="2" name="TextBox 2">
          <a:extLst xmlns:a="http://schemas.openxmlformats.org/drawingml/2006/main">
            <a:ext uri="{FF2B5EF4-FFF2-40B4-BE49-F238E27FC236}">
              <a16:creationId xmlns:a16="http://schemas.microsoft.com/office/drawing/2014/main" id="{64DCEB2E-4D22-B0BE-B006-B4B062194CE2}"/>
            </a:ext>
          </a:extLst>
        </cdr:cNvPr>
        <cdr:cNvSpPr txBox="1"/>
      </cdr:nvSpPr>
      <cdr:spPr>
        <a:xfrm xmlns:a="http://schemas.openxmlformats.org/drawingml/2006/main">
          <a:off x="1599714" y="1636015"/>
          <a:ext cx="1170513" cy="4001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FY 2021</a:t>
          </a:r>
        </a:p>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0.1 Billion </a:t>
          </a:r>
          <a:r>
            <a:rPr lang="en-US" sz="1000" b="1" dirty="0" err="1">
              <a:latin typeface="Arial" panose="020B0604020202020204" pitchFamily="34" charset="0"/>
              <a:ea typeface="Verdana" panose="020B0604030504040204" pitchFamily="34" charset="0"/>
              <a:cs typeface="Arial" panose="020B0604020202020204" pitchFamily="34" charset="0"/>
            </a:rPr>
            <a:t>Litres</a:t>
          </a:r>
          <a:endParaRPr lang="en-US" sz="1000" b="1" dirty="0">
            <a:latin typeface="Arial" panose="020B0604020202020204" pitchFamily="34" charset="0"/>
            <a:ea typeface="Verdana" panose="020B0604030504040204" pitchFamily="34" charset="0"/>
            <a:cs typeface="Arial"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0.34953</cdr:x>
      <cdr:y>0.47876</cdr:y>
    </cdr:from>
    <cdr:to>
      <cdr:x>0.63086</cdr:x>
      <cdr:y>0.59642</cdr:y>
    </cdr:to>
    <cdr:sp macro="" textlink="">
      <cdr:nvSpPr>
        <cdr:cNvPr id="2" name="TextBox 2">
          <a:extLst xmlns:a="http://schemas.openxmlformats.org/drawingml/2006/main">
            <a:ext uri="{FF2B5EF4-FFF2-40B4-BE49-F238E27FC236}">
              <a16:creationId xmlns:a16="http://schemas.microsoft.com/office/drawing/2014/main" id="{64DCEB2E-4D22-B0BE-B006-B4B062194CE2}"/>
            </a:ext>
          </a:extLst>
        </cdr:cNvPr>
        <cdr:cNvSpPr txBox="1"/>
      </cdr:nvSpPr>
      <cdr:spPr>
        <a:xfrm xmlns:a="http://schemas.openxmlformats.org/drawingml/2006/main">
          <a:off x="1454303" y="1628081"/>
          <a:ext cx="1170513" cy="4001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FY 2021</a:t>
          </a:r>
        </a:p>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1.1 Billion </a:t>
          </a:r>
          <a:r>
            <a:rPr lang="en-US" sz="1000" b="1" dirty="0" err="1">
              <a:latin typeface="Arial" panose="020B0604020202020204" pitchFamily="34" charset="0"/>
              <a:ea typeface="Verdana" panose="020B0604030504040204" pitchFamily="34" charset="0"/>
              <a:cs typeface="Arial" panose="020B0604020202020204" pitchFamily="34" charset="0"/>
            </a:rPr>
            <a:t>Litres</a:t>
          </a:r>
          <a:endParaRPr lang="en-US" sz="1000" b="1" dirty="0">
            <a:latin typeface="Arial" panose="020B0604020202020204" pitchFamily="34" charset="0"/>
            <a:ea typeface="Verdana" panose="020B0604030504040204" pitchFamily="34" charset="0"/>
            <a:cs typeface="Arial" panose="020B060402020202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981827-5894-402D-AF38-D0F4825B854A}" type="datetimeFigureOut">
              <a:rPr lang="en-US" smtClean="0"/>
              <a:t>4/5/2023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81FA6-1BB1-43CD-B08D-067065AF1ED2}" type="slidenum">
              <a:rPr lang="en-US" smtClean="0"/>
              <a:t>‹#›</a:t>
            </a:fld>
            <a:endParaRPr lang="en-US"/>
          </a:p>
        </p:txBody>
      </p:sp>
    </p:spTree>
    <p:extLst>
      <p:ext uri="{BB962C8B-B14F-4D97-AF65-F5344CB8AC3E}">
        <p14:creationId xmlns:p14="http://schemas.microsoft.com/office/powerpoint/2010/main" val="3292896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a:t>
            </a:fld>
            <a:endParaRPr lang="en-US" dirty="0"/>
          </a:p>
        </p:txBody>
      </p:sp>
    </p:spTree>
    <p:extLst>
      <p:ext uri="{BB962C8B-B14F-4D97-AF65-F5344CB8AC3E}">
        <p14:creationId xmlns:p14="http://schemas.microsoft.com/office/powerpoint/2010/main" val="264880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149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736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5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0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37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484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459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145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588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761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a:t>
            </a:fld>
            <a:endParaRPr lang="en-US" dirty="0"/>
          </a:p>
        </p:txBody>
      </p:sp>
    </p:spTree>
    <p:extLst>
      <p:ext uri="{BB962C8B-B14F-4D97-AF65-F5344CB8AC3E}">
        <p14:creationId xmlns:p14="http://schemas.microsoft.com/office/powerpoint/2010/main" val="2972607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537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9937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352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71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077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762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467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640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860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702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a:t>
            </a:fld>
            <a:endParaRPr lang="en-US" dirty="0"/>
          </a:p>
        </p:txBody>
      </p:sp>
    </p:spTree>
    <p:extLst>
      <p:ext uri="{BB962C8B-B14F-4D97-AF65-F5344CB8AC3E}">
        <p14:creationId xmlns:p14="http://schemas.microsoft.com/office/powerpoint/2010/main" val="3303704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37</a:t>
            </a:fld>
            <a:endParaRPr lang="en-US" dirty="0"/>
          </a:p>
        </p:txBody>
      </p:sp>
    </p:spTree>
    <p:extLst>
      <p:ext uri="{BB962C8B-B14F-4D97-AF65-F5344CB8AC3E}">
        <p14:creationId xmlns:p14="http://schemas.microsoft.com/office/powerpoint/2010/main" val="2273492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38</a:t>
            </a:fld>
            <a:endParaRPr lang="en-US" dirty="0"/>
          </a:p>
        </p:txBody>
      </p:sp>
    </p:spTree>
    <p:extLst>
      <p:ext uri="{BB962C8B-B14F-4D97-AF65-F5344CB8AC3E}">
        <p14:creationId xmlns:p14="http://schemas.microsoft.com/office/powerpoint/2010/main" val="3990794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45</a:t>
            </a:fld>
            <a:endParaRPr lang="en-US" dirty="0"/>
          </a:p>
        </p:txBody>
      </p:sp>
    </p:spTree>
    <p:extLst>
      <p:ext uri="{BB962C8B-B14F-4D97-AF65-F5344CB8AC3E}">
        <p14:creationId xmlns:p14="http://schemas.microsoft.com/office/powerpoint/2010/main" val="4132912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46</a:t>
            </a:fld>
            <a:endParaRPr lang="en-US" dirty="0"/>
          </a:p>
        </p:txBody>
      </p:sp>
    </p:spTree>
    <p:extLst>
      <p:ext uri="{BB962C8B-B14F-4D97-AF65-F5344CB8AC3E}">
        <p14:creationId xmlns:p14="http://schemas.microsoft.com/office/powerpoint/2010/main" val="2724331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47</a:t>
            </a:fld>
            <a:endParaRPr lang="en-US" dirty="0"/>
          </a:p>
        </p:txBody>
      </p:sp>
    </p:spTree>
    <p:extLst>
      <p:ext uri="{BB962C8B-B14F-4D97-AF65-F5344CB8AC3E}">
        <p14:creationId xmlns:p14="http://schemas.microsoft.com/office/powerpoint/2010/main" val="4247568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48</a:t>
            </a:fld>
            <a:endParaRPr lang="en-US" dirty="0"/>
          </a:p>
        </p:txBody>
      </p:sp>
    </p:spTree>
    <p:extLst>
      <p:ext uri="{BB962C8B-B14F-4D97-AF65-F5344CB8AC3E}">
        <p14:creationId xmlns:p14="http://schemas.microsoft.com/office/powerpoint/2010/main" val="1895006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49</a:t>
            </a:fld>
            <a:endParaRPr lang="en-US" dirty="0"/>
          </a:p>
        </p:txBody>
      </p:sp>
    </p:spTree>
    <p:extLst>
      <p:ext uri="{BB962C8B-B14F-4D97-AF65-F5344CB8AC3E}">
        <p14:creationId xmlns:p14="http://schemas.microsoft.com/office/powerpoint/2010/main" val="3846786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a:t>
            </a:fld>
            <a:endParaRPr lang="en-US" dirty="0"/>
          </a:p>
        </p:txBody>
      </p:sp>
    </p:spTree>
    <p:extLst>
      <p:ext uri="{BB962C8B-B14F-4D97-AF65-F5344CB8AC3E}">
        <p14:creationId xmlns:p14="http://schemas.microsoft.com/office/powerpoint/2010/main" val="3477128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110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778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12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74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973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440851-42C9-4F39-B4AF-6561C5B9C957}" type="datetimeFigureOut">
              <a:rPr lang="en-US" smtClean="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448602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40851-42C9-4F39-B4AF-6561C5B9C957}" type="datetimeFigureOut">
              <a:rPr lang="en-US" smtClean="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695637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40851-42C9-4F39-B4AF-6561C5B9C957}" type="datetimeFigureOut">
              <a:rPr lang="en-US" smtClean="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882367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p:cNvSpPr/>
          <p:nvPr userDrawn="1"/>
        </p:nvSpPr>
        <p:spPr>
          <a:xfrm>
            <a:off x="-34113" y="6683335"/>
            <a:ext cx="9193104" cy="17466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1"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 Placeholder 3"/>
          <p:cNvSpPr>
            <a:spLocks noGrp="1"/>
          </p:cNvSpPr>
          <p:nvPr>
            <p:ph type="body" sz="quarter" idx="14"/>
          </p:nvPr>
        </p:nvSpPr>
        <p:spPr>
          <a:xfrm>
            <a:off x="132586" y="193795"/>
            <a:ext cx="7417745"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p:cNvSpPr/>
          <p:nvPr userDrawn="1"/>
        </p:nvSpPr>
        <p:spPr>
          <a:xfrm>
            <a:off x="8743567" y="6515551"/>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7"/>
          <p:cNvSpPr txBox="1"/>
          <p:nvPr userDrawn="1"/>
        </p:nvSpPr>
        <p:spPr>
          <a:xfrm>
            <a:off x="8679475" y="6566714"/>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t>‹#›</a:t>
            </a:fld>
            <a:endParaRPr lang="en-US" sz="1100" dirty="0">
              <a:solidFill>
                <a:sysClr val="windowText" lastClr="000000"/>
              </a:solidFill>
            </a:endParaRPr>
          </a:p>
        </p:txBody>
      </p:sp>
      <p:cxnSp>
        <p:nvCxnSpPr>
          <p:cNvPr id="12" name="Straight Connector 11"/>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Text&#10;&#10;Description automatically generated">
            <a:extLst>
              <a:ext uri="{FF2B5EF4-FFF2-40B4-BE49-F238E27FC236}">
                <a16:creationId xmlns:a16="http://schemas.microsoft.com/office/drawing/2014/main" id="{9A8ABD7B-80D3-2FFC-A845-E088D4D531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2589" y="160457"/>
            <a:ext cx="2028825" cy="523875"/>
          </a:xfrm>
          <a:prstGeom prst="rect">
            <a:avLst/>
          </a:prstGeom>
        </p:spPr>
      </p:pic>
    </p:spTree>
    <p:extLst>
      <p:ext uri="{BB962C8B-B14F-4D97-AF65-F5344CB8AC3E}">
        <p14:creationId xmlns:p14="http://schemas.microsoft.com/office/powerpoint/2010/main" val="293101787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6145C0-99F9-409B-86EE-E2CAD7AE19A9}"/>
              </a:ext>
            </a:extLst>
          </p:cNvPr>
          <p:cNvSpPr txBox="1"/>
          <p:nvPr userDrawn="1"/>
        </p:nvSpPr>
        <p:spPr>
          <a:xfrm>
            <a:off x="-14514" y="6638701"/>
            <a:ext cx="1886857" cy="338554"/>
          </a:xfrm>
          <a:prstGeom prst="rect">
            <a:avLst/>
          </a:prstGeom>
          <a:noFill/>
        </p:spPr>
        <p:txBody>
          <a:bodyPr wrap="square" rtlCol="0">
            <a:spAutoFit/>
          </a:bodyPr>
          <a:lstStyle/>
          <a:p>
            <a:r>
              <a:rPr lang="en-US" sz="800" dirty="0"/>
              <a:t>© </a:t>
            </a:r>
            <a:r>
              <a:rPr lang="en-US" sz="800" dirty="0" err="1"/>
              <a:t>ChemAnalyst</a:t>
            </a:r>
            <a:endParaRPr lang="en-US" sz="800" dirty="0"/>
          </a:p>
          <a:p>
            <a:endParaRPr lang="en-US" sz="800" dirty="0"/>
          </a:p>
        </p:txBody>
      </p:sp>
      <p:pic>
        <p:nvPicPr>
          <p:cNvPr id="2" name="Picture 1" descr="Text&#10;&#10;Description automatically generated">
            <a:extLst>
              <a:ext uri="{FF2B5EF4-FFF2-40B4-BE49-F238E27FC236}">
                <a16:creationId xmlns:a16="http://schemas.microsoft.com/office/drawing/2014/main" id="{C8D171B9-4DDB-5E12-362C-8F767D1BB9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6050" y="193795"/>
            <a:ext cx="2028825" cy="523875"/>
          </a:xfrm>
          <a:prstGeom prst="rect">
            <a:avLst/>
          </a:prstGeom>
        </p:spPr>
      </p:pic>
    </p:spTree>
    <p:extLst>
      <p:ext uri="{BB962C8B-B14F-4D97-AF65-F5344CB8AC3E}">
        <p14:creationId xmlns:p14="http://schemas.microsoft.com/office/powerpoint/2010/main" val="8857593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7AB0C8-26A1-EDFE-A651-D2148159D9FE}"/>
              </a:ext>
            </a:extLst>
          </p:cNvPr>
          <p:cNvSpPr/>
          <p:nvPr userDrawn="1"/>
        </p:nvSpPr>
        <p:spPr>
          <a:xfrm>
            <a:off x="-34113" y="6683335"/>
            <a:ext cx="9193104" cy="17466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CB52B0D7-3C1B-7469-5CCE-496456CDE641}"/>
              </a:ext>
            </a:extLst>
          </p:cNvPr>
          <p:cNvSpPr/>
          <p:nvPr userDrawn="1"/>
        </p:nvSpPr>
        <p:spPr>
          <a:xfrm>
            <a:off x="1"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CDABEF9F-012A-86C1-904E-212A1206D604}"/>
              </a:ext>
            </a:extLst>
          </p:cNvPr>
          <p:cNvSpPr>
            <a:spLocks noGrp="1"/>
          </p:cNvSpPr>
          <p:nvPr>
            <p:ph type="body" sz="quarter" idx="14"/>
          </p:nvPr>
        </p:nvSpPr>
        <p:spPr>
          <a:xfrm>
            <a:off x="132586" y="193795"/>
            <a:ext cx="7417745"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7" name="Rectangle 6">
            <a:extLst>
              <a:ext uri="{FF2B5EF4-FFF2-40B4-BE49-F238E27FC236}">
                <a16:creationId xmlns:a16="http://schemas.microsoft.com/office/drawing/2014/main" id="{D50EBE00-8A28-A948-6006-1C57C10E2781}"/>
              </a:ext>
            </a:extLst>
          </p:cNvPr>
          <p:cNvSpPr/>
          <p:nvPr userDrawn="1"/>
        </p:nvSpPr>
        <p:spPr>
          <a:xfrm>
            <a:off x="8743567" y="6515551"/>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lide Number Placeholder 7">
            <a:extLst>
              <a:ext uri="{FF2B5EF4-FFF2-40B4-BE49-F238E27FC236}">
                <a16:creationId xmlns:a16="http://schemas.microsoft.com/office/drawing/2014/main" id="{643F5A88-E17F-AB29-DEFA-1BDB828B8E6E}"/>
              </a:ext>
            </a:extLst>
          </p:cNvPr>
          <p:cNvSpPr txBox="1"/>
          <p:nvPr userDrawn="1"/>
        </p:nvSpPr>
        <p:spPr>
          <a:xfrm>
            <a:off x="8679475" y="6566714"/>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t>‹#›</a:t>
            </a:fld>
            <a:endParaRPr lang="en-US" sz="1100" dirty="0">
              <a:solidFill>
                <a:sysClr val="windowText" lastClr="000000"/>
              </a:solidFill>
            </a:endParaRPr>
          </a:p>
        </p:txBody>
      </p:sp>
      <p:cxnSp>
        <p:nvCxnSpPr>
          <p:cNvPr id="9" name="Straight Connector 8">
            <a:extLst>
              <a:ext uri="{FF2B5EF4-FFF2-40B4-BE49-F238E27FC236}">
                <a16:creationId xmlns:a16="http://schemas.microsoft.com/office/drawing/2014/main" id="{11B96788-5E4B-5D85-1201-0096B536652A}"/>
              </a:ext>
            </a:extLst>
          </p:cNvPr>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Text&#10;&#10;Description automatically generated">
            <a:extLst>
              <a:ext uri="{FF2B5EF4-FFF2-40B4-BE49-F238E27FC236}">
                <a16:creationId xmlns:a16="http://schemas.microsoft.com/office/drawing/2014/main" id="{9373D320-8949-59B6-EB5F-88077C7814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2589" y="160457"/>
            <a:ext cx="2028825" cy="523875"/>
          </a:xfrm>
          <a:prstGeom prst="rect">
            <a:avLst/>
          </a:prstGeom>
        </p:spPr>
      </p:pic>
    </p:spTree>
    <p:extLst>
      <p:ext uri="{BB962C8B-B14F-4D97-AF65-F5344CB8AC3E}">
        <p14:creationId xmlns:p14="http://schemas.microsoft.com/office/powerpoint/2010/main" val="3901898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7C8B3-77B1-46D6-8417-19455DD28935}"/>
              </a:ext>
            </a:extLst>
          </p:cNvPr>
          <p:cNvPicPr>
            <a:picLocks noChangeAspect="1"/>
          </p:cNvPicPr>
          <p:nvPr userDrawn="1"/>
        </p:nvPicPr>
        <p:blipFill>
          <a:blip r:embed="rId2"/>
          <a:stretch>
            <a:fillRect/>
          </a:stretch>
        </p:blipFill>
        <p:spPr>
          <a:xfrm>
            <a:off x="0" y="0"/>
            <a:ext cx="9143990" cy="6858000"/>
          </a:xfrm>
          <a:prstGeom prst="rect">
            <a:avLst/>
          </a:prstGeom>
        </p:spPr>
      </p:pic>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5814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7BB28CF-0E71-44A1-97D2-9F7E5EDBB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a:t>
            </a:r>
            <a:r>
              <a:rPr lang="en-US" sz="700" dirty="0" err="1">
                <a:solidFill>
                  <a:schemeClr val="bg2">
                    <a:lumMod val="25000"/>
                  </a:schemeClr>
                </a:solidFill>
              </a:rPr>
              <a:t>ChemAnalyst</a:t>
            </a:r>
            <a:endParaRPr lang="en-US" sz="700" dirty="0">
              <a:solidFill>
                <a:schemeClr val="bg2">
                  <a:lumMod val="25000"/>
                </a:schemeClr>
              </a:solidFill>
            </a:endParaRPr>
          </a:p>
        </p:txBody>
      </p:sp>
    </p:spTree>
    <p:extLst>
      <p:ext uri="{BB962C8B-B14F-4D97-AF65-F5344CB8AC3E}">
        <p14:creationId xmlns:p14="http://schemas.microsoft.com/office/powerpoint/2010/main" val="2812788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1E637C9-4CE2-46ED-B577-0059C391F9BD}"/>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8" name="Rectangle 7">
            <a:extLst>
              <a:ext uri="{FF2B5EF4-FFF2-40B4-BE49-F238E27FC236}">
                <a16:creationId xmlns:a16="http://schemas.microsoft.com/office/drawing/2014/main" id="{E6C53CB9-3CDF-45DC-B3F3-F0350A3062C8}"/>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28605F55-22AB-49FA-9AB9-5439F5AFFAF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E7B51B-D906-4AA8-AFCB-4FF19FCFEA8B}"/>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D52B50C-63BA-4F81-A971-1F9B6140EC1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CE75AF3-88C7-4BBA-8B2E-2FBDBEF99458}"/>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A44D408D-AF0E-4BFE-9475-4CEFCE7275D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A51E1033-6A0D-46B9-AECD-6A31CAB0428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a:t>
            </a:r>
            <a:r>
              <a:rPr lang="en-US" sz="700" dirty="0" err="1">
                <a:solidFill>
                  <a:schemeClr val="bg2">
                    <a:lumMod val="25000"/>
                  </a:schemeClr>
                </a:solidFill>
              </a:rPr>
              <a:t>ChemAnalyst</a:t>
            </a:r>
            <a:endParaRPr lang="en-US" sz="700" dirty="0">
              <a:solidFill>
                <a:schemeClr val="bg2">
                  <a:lumMod val="25000"/>
                </a:schemeClr>
              </a:solidFill>
            </a:endParaRPr>
          </a:p>
        </p:txBody>
      </p:sp>
      <p:pic>
        <p:nvPicPr>
          <p:cNvPr id="11" name="Picture 10" descr="Text&#10;&#10;Description automatically generated">
            <a:extLst>
              <a:ext uri="{FF2B5EF4-FFF2-40B4-BE49-F238E27FC236}">
                <a16:creationId xmlns:a16="http://schemas.microsoft.com/office/drawing/2014/main" id="{06777861-B3C3-4B4C-AE08-B218A47652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8089" y="170230"/>
            <a:ext cx="1762385" cy="455076"/>
          </a:xfrm>
          <a:prstGeom prst="rect">
            <a:avLst/>
          </a:prstGeom>
        </p:spPr>
      </p:pic>
    </p:spTree>
    <p:extLst>
      <p:ext uri="{BB962C8B-B14F-4D97-AF65-F5344CB8AC3E}">
        <p14:creationId xmlns:p14="http://schemas.microsoft.com/office/powerpoint/2010/main" val="998707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117072-5DA1-4737-94DD-102A60DC2E5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oter Placeholder 6">
            <a:extLst>
              <a:ext uri="{FF2B5EF4-FFF2-40B4-BE49-F238E27FC236}">
                <a16:creationId xmlns:a16="http://schemas.microsoft.com/office/drawing/2014/main" id="{C2FB759E-CADC-4D69-AD80-2FC444BCB443}"/>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700" b="0" i="0" u="none" strike="noStrike" kern="1200" cap="none" spc="0" normalizeH="0" baseline="0" noProof="0" dirty="0" err="1">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41478CE8-A051-4FC0-9119-7E8CF573C0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EE2FD8CA-A3F5-41A8-AB61-3C7B7EB82276}"/>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A94BEB44-74B4-4B4B-A4C6-38FAA85681B6}"/>
              </a:ext>
            </a:extLst>
          </p:cNvPr>
          <p:cNvSpPr txBox="1">
            <a:spLocks/>
          </p:cNvSpPr>
          <p:nvPr userDrawn="1"/>
        </p:nvSpPr>
        <p:spPr>
          <a:xfrm>
            <a:off x="8554263" y="6495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0E58F240-8508-40CC-8704-A87A007F2C84}"/>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a:extLst>
              <a:ext uri="{FF2B5EF4-FFF2-40B4-BE49-F238E27FC236}">
                <a16:creationId xmlns:a16="http://schemas.microsoft.com/office/drawing/2014/main" id="{86DF3848-7609-4848-A726-F73041FB68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8089" y="170230"/>
            <a:ext cx="1762385" cy="455076"/>
          </a:xfrm>
          <a:prstGeom prst="rect">
            <a:avLst/>
          </a:prstGeom>
        </p:spPr>
      </p:pic>
    </p:spTree>
    <p:extLst>
      <p:ext uri="{BB962C8B-B14F-4D97-AF65-F5344CB8AC3E}">
        <p14:creationId xmlns:p14="http://schemas.microsoft.com/office/powerpoint/2010/main" val="224376533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40851-42C9-4F39-B4AF-6561C5B9C957}" type="datetimeFigureOut">
              <a:rPr lang="en-US" smtClean="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281128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440851-42C9-4F39-B4AF-6561C5B9C957}" type="datetimeFigureOut">
              <a:rPr lang="en-US" smtClean="0"/>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624923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440851-42C9-4F39-B4AF-6561C5B9C957}" type="datetimeFigureOut">
              <a:rPr lang="en-US" smtClean="0"/>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1615813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440851-42C9-4F39-B4AF-6561C5B9C957}" type="datetimeFigureOut">
              <a:rPr lang="en-US" smtClean="0"/>
              <a:t>4/5/2023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3946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440851-42C9-4F39-B4AF-6561C5B9C957}" type="datetimeFigureOut">
              <a:rPr lang="en-US" smtClean="0"/>
              <a:t>4/5/2023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659797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40851-42C9-4F39-B4AF-6561C5B9C957}" type="datetimeFigureOut">
              <a:rPr lang="en-US" smtClean="0"/>
              <a:t>4/5/2023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230481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40851-42C9-4F39-B4AF-6561C5B9C957}" type="datetimeFigureOut">
              <a:rPr lang="en-US" smtClean="0"/>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956434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40851-42C9-4F39-B4AF-6561C5B9C957}" type="datetimeFigureOut">
              <a:rPr lang="en-US" smtClean="0"/>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444468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40851-42C9-4F39-B4AF-6561C5B9C957}" type="datetimeFigureOut">
              <a:rPr lang="en-US" smtClean="0"/>
              <a:t>4/5/2023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ECACFA-698A-4B2C-A185-880AE23C1EDA}" type="slidenum">
              <a:rPr lang="en-US" smtClean="0"/>
              <a:t>‹#›</a:t>
            </a:fld>
            <a:endParaRPr lang="en-US"/>
          </a:p>
        </p:txBody>
      </p:sp>
    </p:spTree>
    <p:extLst>
      <p:ext uri="{BB962C8B-B14F-4D97-AF65-F5344CB8AC3E}">
        <p14:creationId xmlns:p14="http://schemas.microsoft.com/office/powerpoint/2010/main" val="13502555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hemanalyst.com/"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chart" Target="../charts/chart10.xml"/></Relationships>
</file>

<file path=ppt/slides/_rels/slide1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chart" Target="../charts/chart14.xml"/></Relationships>
</file>

<file path=ppt/slides/_rels/slide1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chart" Target="../charts/chart21.xml"/></Relationships>
</file>

<file path=ppt/slides/_rels/slide2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chart" Target="../charts/chart25.xml"/></Relationships>
</file>

<file path=ppt/slides/_rels/slide27.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chart" Target="../charts/chart29.xml"/></Relationships>
</file>

<file path=ppt/slides/_rels/slide31.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chart" Target="../charts/chart33.xml"/></Relationships>
</file>

<file path=ppt/slides/_rels/slide35.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chart" Target="../charts/chart3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Layout" Target="../slideLayouts/slideLayout17.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s>
</file>

<file path=ppt/slides/_rels/slide5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jpeg"/><Relationship Id="rId21" Type="http://schemas.openxmlformats.org/officeDocument/2006/relationships/image" Target="../media/image59.png"/><Relationship Id="rId7" Type="http://schemas.openxmlformats.org/officeDocument/2006/relationships/image" Target="../media/image45.jpeg"/><Relationship Id="rId12" Type="http://schemas.openxmlformats.org/officeDocument/2006/relationships/image" Target="../media/image50.jpeg"/><Relationship Id="rId17" Type="http://schemas.openxmlformats.org/officeDocument/2006/relationships/image" Target="../media/image55.jpeg"/><Relationship Id="rId25" Type="http://schemas.openxmlformats.org/officeDocument/2006/relationships/image" Target="../media/image63.png"/><Relationship Id="rId2" Type="http://schemas.openxmlformats.org/officeDocument/2006/relationships/image" Target="../media/image40.jpeg"/><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jpeg"/><Relationship Id="rId1" Type="http://schemas.openxmlformats.org/officeDocument/2006/relationships/slideLayout" Target="../slideLayouts/slideLayout13.xml"/><Relationship Id="rId6" Type="http://schemas.openxmlformats.org/officeDocument/2006/relationships/image" Target="../media/image44.jpe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jpeg"/><Relationship Id="rId15" Type="http://schemas.openxmlformats.org/officeDocument/2006/relationships/image" Target="../media/image53.png"/><Relationship Id="rId23" Type="http://schemas.openxmlformats.org/officeDocument/2006/relationships/image" Target="../media/image61.jpeg"/><Relationship Id="rId28" Type="http://schemas.openxmlformats.org/officeDocument/2006/relationships/image" Target="../media/image66.jpeg"/><Relationship Id="rId10" Type="http://schemas.openxmlformats.org/officeDocument/2006/relationships/image" Target="../media/image48.jpeg"/><Relationship Id="rId19" Type="http://schemas.openxmlformats.org/officeDocument/2006/relationships/image" Target="../media/image57.png"/><Relationship Id="rId31" Type="http://schemas.openxmlformats.org/officeDocument/2006/relationships/image" Target="../media/image69.jpe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s>
</file>

<file path=ppt/slides/_rels/slide52.xml.rels><?xml version="1.0" encoding="UTF-8" standalone="yes"?>
<Relationships xmlns="http://schemas.openxmlformats.org/package/2006/relationships"><Relationship Id="rId8" Type="http://schemas.openxmlformats.org/officeDocument/2006/relationships/hyperlink" Target="https://www.facebook.com/TechSciResearch/" TargetMode="External"/><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74.jpg"/><Relationship Id="rId12" Type="http://schemas.openxmlformats.org/officeDocument/2006/relationships/hyperlink" Target="https://twitter.com/techsciresearch?lang=en" TargetMode="External"/><Relationship Id="rId2" Type="http://schemas.openxmlformats.org/officeDocument/2006/relationships/hyperlink" Target="http://www.techsciresearch.com/" TargetMode="External"/><Relationship Id="rId1" Type="http://schemas.openxmlformats.org/officeDocument/2006/relationships/slideLayout" Target="../slideLayouts/slideLayout14.xml"/><Relationship Id="rId6" Type="http://schemas.openxmlformats.org/officeDocument/2006/relationships/image" Target="../media/image73.jpeg"/><Relationship Id="rId11" Type="http://schemas.openxmlformats.org/officeDocument/2006/relationships/hyperlink" Target="https://www.linkedin.com/company-beta/1053900/" TargetMode="External"/><Relationship Id="rId5" Type="http://schemas.openxmlformats.org/officeDocument/2006/relationships/image" Target="../media/image72.jpg"/><Relationship Id="rId10" Type="http://schemas.microsoft.com/office/2007/relationships/hdphoto" Target="../media/hdphoto2.wdp"/><Relationship Id="rId4" Type="http://schemas.openxmlformats.org/officeDocument/2006/relationships/image" Target="../media/image71.png"/><Relationship Id="rId9"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01649" y="5600392"/>
            <a:ext cx="2142744" cy="830580"/>
          </a:xfrm>
          <a:prstGeom prst="rect">
            <a:avLst/>
          </a:prstGeom>
        </p:spPr>
      </p:pic>
      <p:sp>
        <p:nvSpPr>
          <p:cNvPr id="3" name="object 3"/>
          <p:cNvSpPr txBox="1">
            <a:spLocks noGrp="1"/>
          </p:cNvSpPr>
          <p:nvPr>
            <p:ph type="title"/>
          </p:nvPr>
        </p:nvSpPr>
        <p:spPr>
          <a:xfrm>
            <a:off x="2409444" y="5281354"/>
            <a:ext cx="5152499" cy="1353447"/>
          </a:xfrm>
          <a:prstGeom prst="rect">
            <a:avLst/>
          </a:prstGeom>
        </p:spPr>
        <p:txBody>
          <a:bodyPr vert="horz" wrap="square" lIns="0" tIns="12700" rIns="0" bIns="0" rtlCol="0">
            <a:spAutoFit/>
          </a:bodyPr>
          <a:lstStyle/>
          <a:p>
            <a:pPr marL="12700" marR="5080">
              <a:lnSpc>
                <a:spcPct val="98600"/>
              </a:lnSpc>
            </a:pPr>
            <a:r>
              <a:rPr lang="en-US" sz="2200" b="1" spc="-22" baseline="1322" dirty="0">
                <a:latin typeface="Arial" panose="020B0604020202020204" pitchFamily="34" charset="0"/>
                <a:cs typeface="Arial" panose="020B0604020202020204" pitchFamily="34" charset="0"/>
              </a:rPr>
              <a:t>REPORT ON-</a:t>
            </a:r>
            <a:br>
              <a:rPr lang="en-US" sz="2200" b="1" spc="-455" dirty="0">
                <a:latin typeface="Arial" panose="020B0604020202020204" pitchFamily="34" charset="0"/>
                <a:cs typeface="Arial" panose="020B0604020202020204" pitchFamily="34" charset="0"/>
              </a:rPr>
            </a:br>
            <a:r>
              <a:rPr sz="2200" b="1" spc="-15" dirty="0">
                <a:latin typeface="Arial" panose="020B0604020202020204" pitchFamily="34" charset="0"/>
                <a:cs typeface="Arial" panose="020B0604020202020204" pitchFamily="34" charset="0"/>
              </a:rPr>
              <a:t>Market </a:t>
            </a:r>
            <a:r>
              <a:rPr sz="2200" b="1" dirty="0">
                <a:latin typeface="Arial" panose="020B0604020202020204" pitchFamily="34" charset="0"/>
                <a:cs typeface="Arial" panose="020B0604020202020204" pitchFamily="34" charset="0"/>
              </a:rPr>
              <a:t>and </a:t>
            </a:r>
            <a:r>
              <a:rPr sz="2200" b="1" spc="-5" dirty="0">
                <a:latin typeface="Arial" panose="020B0604020202020204" pitchFamily="34" charset="0"/>
                <a:cs typeface="Arial" panose="020B0604020202020204" pitchFamily="34" charset="0"/>
              </a:rPr>
              <a:t>Business </a:t>
            </a:r>
            <a:r>
              <a:rPr sz="2200" b="1" dirty="0">
                <a:latin typeface="Arial" panose="020B0604020202020204" pitchFamily="34" charset="0"/>
                <a:cs typeface="Arial" panose="020B0604020202020204" pitchFamily="34" charset="0"/>
              </a:rPr>
              <a:t> </a:t>
            </a:r>
            <a:r>
              <a:rPr sz="2200" b="1" spc="-15" dirty="0">
                <a:latin typeface="Arial" panose="020B0604020202020204" pitchFamily="34" charset="0"/>
                <a:cs typeface="Arial" panose="020B0604020202020204" pitchFamily="34" charset="0"/>
              </a:rPr>
              <a:t>Environment</a:t>
            </a:r>
            <a:r>
              <a:rPr sz="2200" b="1" spc="-40" dirty="0">
                <a:latin typeface="Arial" panose="020B0604020202020204" pitchFamily="34" charset="0"/>
                <a:cs typeface="Arial" panose="020B0604020202020204" pitchFamily="34" charset="0"/>
              </a:rPr>
              <a:t> </a:t>
            </a:r>
            <a:r>
              <a:rPr sz="2200" b="1" spc="-10" dirty="0">
                <a:latin typeface="Arial" panose="020B0604020202020204" pitchFamily="34" charset="0"/>
                <a:cs typeface="Arial" panose="020B0604020202020204" pitchFamily="34" charset="0"/>
              </a:rPr>
              <a:t>Report—</a:t>
            </a:r>
            <a:r>
              <a:rPr lang="en-US" sz="2200" b="1" spc="-10" dirty="0">
                <a:latin typeface="Arial" panose="020B0604020202020204" pitchFamily="34" charset="0"/>
                <a:cs typeface="Arial" panose="020B0604020202020204" pitchFamily="34" charset="0"/>
              </a:rPr>
              <a:t> Diesel Exhaust Fluid (AdBlue)</a:t>
            </a:r>
            <a:endParaRPr sz="2200" b="1" dirty="0">
              <a:latin typeface="Arial" panose="020B0604020202020204" pitchFamily="34" charset="0"/>
              <a:cs typeface="Arial" panose="020B0604020202020204" pitchFamily="34" charset="0"/>
            </a:endParaRPr>
          </a:p>
        </p:txBody>
      </p:sp>
      <p:sp>
        <p:nvSpPr>
          <p:cNvPr id="7" name="object 7"/>
          <p:cNvSpPr txBox="1"/>
          <p:nvPr/>
        </p:nvSpPr>
        <p:spPr>
          <a:xfrm>
            <a:off x="4850727" y="6514439"/>
            <a:ext cx="2246630" cy="326390"/>
          </a:xfrm>
          <a:prstGeom prst="rect">
            <a:avLst/>
          </a:prstGeom>
          <a:solidFill>
            <a:srgbClr val="EBEBEB"/>
          </a:solidFill>
        </p:spPr>
        <p:txBody>
          <a:bodyPr vert="horz" wrap="square" lIns="0" tIns="90805" rIns="0" bIns="0" rtlCol="0">
            <a:spAutoFit/>
          </a:bodyPr>
          <a:lstStyle/>
          <a:p>
            <a:pPr marL="311785">
              <a:lnSpc>
                <a:spcPct val="100000"/>
              </a:lnSpc>
              <a:spcBef>
                <a:spcPts val="715"/>
              </a:spcBef>
            </a:pPr>
            <a:r>
              <a:rPr lang="en-US" sz="1500" b="1" spc="-10" dirty="0">
                <a:latin typeface="Arial"/>
                <a:cs typeface="Arial"/>
              </a:rPr>
              <a:t>January 09</a:t>
            </a:r>
            <a:r>
              <a:rPr sz="1500" b="1" dirty="0">
                <a:latin typeface="Arial"/>
                <a:cs typeface="Arial"/>
              </a:rPr>
              <a:t>,</a:t>
            </a:r>
            <a:r>
              <a:rPr sz="1500" b="1" spc="-70" dirty="0">
                <a:latin typeface="Arial"/>
                <a:cs typeface="Arial"/>
              </a:rPr>
              <a:t> </a:t>
            </a:r>
            <a:r>
              <a:rPr sz="1500" b="1" dirty="0">
                <a:latin typeface="Arial"/>
                <a:cs typeface="Arial"/>
              </a:rPr>
              <a:t>2022</a:t>
            </a:r>
            <a:endParaRPr sz="1500" dirty="0">
              <a:latin typeface="Arial"/>
              <a:cs typeface="Arial"/>
            </a:endParaRPr>
          </a:p>
        </p:txBody>
      </p:sp>
      <p:sp>
        <p:nvSpPr>
          <p:cNvPr id="9" name="object 9"/>
          <p:cNvSpPr txBox="1"/>
          <p:nvPr/>
        </p:nvSpPr>
        <p:spPr>
          <a:xfrm>
            <a:off x="-2237" y="5153352"/>
            <a:ext cx="2246630" cy="447040"/>
          </a:xfrm>
          <a:prstGeom prst="rect">
            <a:avLst/>
          </a:prstGeom>
          <a:solidFill>
            <a:srgbClr val="EBEBEB"/>
          </a:solidFill>
        </p:spPr>
        <p:txBody>
          <a:bodyPr vert="horz" wrap="square" lIns="0" tIns="90805" rIns="0" bIns="0" rtlCol="0">
            <a:spAutoFit/>
          </a:bodyPr>
          <a:lstStyle/>
          <a:p>
            <a:pPr marL="533400">
              <a:lnSpc>
                <a:spcPct val="100000"/>
              </a:lnSpc>
              <a:spcBef>
                <a:spcPts val="715"/>
              </a:spcBef>
            </a:pPr>
            <a:r>
              <a:rPr sz="1500" b="1" spc="-5" dirty="0">
                <a:latin typeface="Arial"/>
                <a:cs typeface="Arial"/>
              </a:rPr>
              <a:t>Pr</a:t>
            </a:r>
            <a:r>
              <a:rPr sz="1500" b="1" dirty="0">
                <a:latin typeface="Arial"/>
                <a:cs typeface="Arial"/>
              </a:rPr>
              <a:t>e</a:t>
            </a:r>
            <a:r>
              <a:rPr sz="1500" b="1" spc="-5" dirty="0">
                <a:latin typeface="Arial"/>
                <a:cs typeface="Arial"/>
              </a:rPr>
              <a:t>par</a:t>
            </a:r>
            <a:r>
              <a:rPr sz="1500" b="1" dirty="0">
                <a:latin typeface="Arial"/>
                <a:cs typeface="Arial"/>
              </a:rPr>
              <a:t>ed</a:t>
            </a:r>
            <a:r>
              <a:rPr sz="1500" b="1" spc="-95" dirty="0">
                <a:latin typeface="Arial"/>
                <a:cs typeface="Arial"/>
              </a:rPr>
              <a:t> </a:t>
            </a:r>
            <a:r>
              <a:rPr sz="1500" b="1" spc="-20" dirty="0">
                <a:latin typeface="Arial"/>
                <a:cs typeface="Arial"/>
              </a:rPr>
              <a:t>B</a:t>
            </a:r>
            <a:r>
              <a:rPr sz="1500" b="1" spc="-75" dirty="0">
                <a:latin typeface="Arial"/>
                <a:cs typeface="Arial"/>
              </a:rPr>
              <a:t>y</a:t>
            </a:r>
            <a:r>
              <a:rPr sz="1500" b="1" dirty="0">
                <a:latin typeface="Arial"/>
                <a:cs typeface="Arial"/>
              </a:rPr>
              <a:t>:</a:t>
            </a:r>
            <a:endParaRPr sz="1500" dirty="0">
              <a:latin typeface="Arial"/>
              <a:cs typeface="Arial"/>
            </a:endParaRPr>
          </a:p>
        </p:txBody>
      </p:sp>
      <p:sp>
        <p:nvSpPr>
          <p:cNvPr id="10" name="object 10"/>
          <p:cNvSpPr txBox="1"/>
          <p:nvPr/>
        </p:nvSpPr>
        <p:spPr>
          <a:xfrm>
            <a:off x="559104" y="6327749"/>
            <a:ext cx="1685289" cy="186690"/>
          </a:xfrm>
          <a:prstGeom prst="rect">
            <a:avLst/>
          </a:prstGeom>
        </p:spPr>
        <p:txBody>
          <a:bodyPr vert="horz" wrap="square" lIns="0" tIns="13335" rIns="0" bIns="0" rtlCol="0">
            <a:spAutoFit/>
          </a:bodyPr>
          <a:lstStyle/>
          <a:p>
            <a:pPr marL="12700">
              <a:lnSpc>
                <a:spcPct val="100000"/>
              </a:lnSpc>
              <a:spcBef>
                <a:spcPts val="105"/>
              </a:spcBef>
            </a:pPr>
            <a:r>
              <a:rPr sz="1050" b="1" u="heavy" spc="-40" dirty="0">
                <a:solidFill>
                  <a:srgbClr val="0000FF"/>
                </a:solidFill>
                <a:uFill>
                  <a:solidFill>
                    <a:srgbClr val="0000FF"/>
                  </a:solidFill>
                </a:uFill>
                <a:latin typeface="Verdana"/>
                <a:cs typeface="Verdana"/>
                <a:hlinkClick r:id="rId3"/>
              </a:rPr>
              <a:t>www.chemanalyst.com</a:t>
            </a:r>
            <a:endParaRPr sz="1050">
              <a:latin typeface="Verdana"/>
              <a:cs typeface="Verdana"/>
            </a:endParaRPr>
          </a:p>
        </p:txBody>
      </p:sp>
      <p:pic>
        <p:nvPicPr>
          <p:cNvPr id="12" name="object 12"/>
          <p:cNvPicPr/>
          <p:nvPr/>
        </p:nvPicPr>
        <p:blipFill>
          <a:blip r:embed="rId4" cstate="print"/>
          <a:stretch>
            <a:fillRect/>
          </a:stretch>
        </p:blipFill>
        <p:spPr>
          <a:xfrm>
            <a:off x="7243958" y="5655563"/>
            <a:ext cx="1751076" cy="605027"/>
          </a:xfrm>
          <a:prstGeom prst="rect">
            <a:avLst/>
          </a:prstGeom>
        </p:spPr>
      </p:pic>
      <p:sp>
        <p:nvSpPr>
          <p:cNvPr id="2" name="object 9">
            <a:extLst>
              <a:ext uri="{FF2B5EF4-FFF2-40B4-BE49-F238E27FC236}">
                <a16:creationId xmlns:a16="http://schemas.microsoft.com/office/drawing/2014/main" id="{32A0E7E0-3AC6-C94E-7E8A-CA4C1EF49C8C}"/>
              </a:ext>
            </a:extLst>
          </p:cNvPr>
          <p:cNvSpPr txBox="1"/>
          <p:nvPr/>
        </p:nvSpPr>
        <p:spPr>
          <a:xfrm>
            <a:off x="6897370" y="5153352"/>
            <a:ext cx="2246630" cy="322524"/>
          </a:xfrm>
          <a:prstGeom prst="rect">
            <a:avLst/>
          </a:prstGeom>
          <a:solidFill>
            <a:srgbClr val="EBEBEB"/>
          </a:solidFill>
        </p:spPr>
        <p:txBody>
          <a:bodyPr vert="horz" wrap="square" lIns="0" tIns="90805" rIns="0" bIns="0" rtlCol="0">
            <a:spAutoFit/>
          </a:bodyPr>
          <a:lstStyle/>
          <a:p>
            <a:pPr marL="533400">
              <a:lnSpc>
                <a:spcPct val="100000"/>
              </a:lnSpc>
              <a:spcBef>
                <a:spcPts val="715"/>
              </a:spcBef>
            </a:pPr>
            <a:r>
              <a:rPr sz="1500" b="1" spc="-5" dirty="0">
                <a:latin typeface="Arial"/>
                <a:cs typeface="Arial"/>
              </a:rPr>
              <a:t>Pr</a:t>
            </a:r>
            <a:r>
              <a:rPr sz="1500" b="1" dirty="0">
                <a:latin typeface="Arial"/>
                <a:cs typeface="Arial"/>
              </a:rPr>
              <a:t>e</a:t>
            </a:r>
            <a:r>
              <a:rPr sz="1500" b="1" spc="-5" dirty="0">
                <a:latin typeface="Arial"/>
                <a:cs typeface="Arial"/>
              </a:rPr>
              <a:t>par</a:t>
            </a:r>
            <a:r>
              <a:rPr sz="1500" b="1" dirty="0">
                <a:latin typeface="Arial"/>
                <a:cs typeface="Arial"/>
              </a:rPr>
              <a:t>ed</a:t>
            </a:r>
            <a:r>
              <a:rPr sz="1500" b="1" spc="-95" dirty="0">
                <a:latin typeface="Arial"/>
                <a:cs typeface="Arial"/>
              </a:rPr>
              <a:t> </a:t>
            </a:r>
            <a:r>
              <a:rPr lang="en-IN" sz="1500" b="1" spc="-20" dirty="0">
                <a:latin typeface="Arial"/>
                <a:cs typeface="Arial"/>
              </a:rPr>
              <a:t>For</a:t>
            </a:r>
            <a:r>
              <a:rPr sz="1500" b="1" dirty="0">
                <a:latin typeface="Arial"/>
                <a:cs typeface="Arial"/>
              </a:rPr>
              <a:t>:</a:t>
            </a:r>
            <a:endParaRPr sz="1500" dirty="0">
              <a:latin typeface="Arial"/>
              <a:cs typeface="Arial"/>
            </a:endParaRPr>
          </a:p>
        </p:txBody>
      </p:sp>
      <p:pic>
        <p:nvPicPr>
          <p:cNvPr id="1026" name="Picture 2" descr="Raw component costs send diesel exhaust fluid prices soaring - FreightWaves">
            <a:extLst>
              <a:ext uri="{FF2B5EF4-FFF2-40B4-BE49-F238E27FC236}">
                <a16:creationId xmlns:a16="http://schemas.microsoft.com/office/drawing/2014/main" id="{E42006AC-25A7-654F-1C87-A6925105F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445"/>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70" name="Picture 22" descr="Solenoids at Work in SCR Systems | TLX Technologies">
            <a:extLst>
              <a:ext uri="{FF2B5EF4-FFF2-40B4-BE49-F238E27FC236}">
                <a16:creationId xmlns:a16="http://schemas.microsoft.com/office/drawing/2014/main" id="{B6C14D46-A277-B6BD-6699-5B497290B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08" r="30959"/>
          <a:stretch/>
        </p:blipFill>
        <p:spPr bwMode="auto">
          <a:xfrm>
            <a:off x="-29008" y="29038"/>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5" name="Rectangle 207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AF5176-BAB7-CD88-1AF1-32B92A44E93A}"/>
              </a:ext>
            </a:extLst>
          </p:cNvPr>
          <p:cNvSpPr txBox="1"/>
          <p:nvPr/>
        </p:nvSpPr>
        <p:spPr>
          <a:xfrm>
            <a:off x="-478971" y="5317240"/>
            <a:ext cx="1001585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100" b="1" dirty="0">
                <a:solidFill>
                  <a:schemeClr val="tx1">
                    <a:lumMod val="85000"/>
                    <a:lumOff val="15000"/>
                  </a:schemeClr>
                </a:solidFill>
                <a:latin typeface="+mj-lt"/>
                <a:ea typeface="+mj-ea"/>
                <a:cs typeface="+mj-cs"/>
              </a:rPr>
              <a:t>Global Diesel Exhaust Fluid (AdBlue) Market Outlook</a:t>
            </a:r>
          </a:p>
        </p:txBody>
      </p:sp>
      <p:cxnSp>
        <p:nvCxnSpPr>
          <p:cNvPr id="2077" name="Straight Connector 207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291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0C82356A-E21D-4F48-8E92-5D86A5F6F753}"/>
              </a:ext>
            </a:extLst>
          </p:cNvPr>
          <p:cNvGraphicFramePr/>
          <p:nvPr>
            <p:extLst>
              <p:ext uri="{D42A27DB-BD31-4B8C-83A1-F6EECF244321}">
                <p14:modId xmlns:p14="http://schemas.microsoft.com/office/powerpoint/2010/main" val="3209867919"/>
              </p:ext>
            </p:extLst>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1652512F-C584-45C3-8F0C-D1D277E8B076}"/>
              </a:ext>
            </a:extLst>
          </p:cNvPr>
          <p:cNvSpPr txBox="1"/>
          <p:nvPr/>
        </p:nvSpPr>
        <p:spPr>
          <a:xfrm>
            <a:off x="-12554" y="716478"/>
            <a:ext cx="9330726" cy="56881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 </a:t>
            </a:r>
            <a:r>
              <a:rPr lang="en-US" sz="1100" b="1" dirty="0">
                <a:latin typeface="Arial" panose="020B0604020202020204" pitchFamily="34" charset="0"/>
                <a:ea typeface="Verdana" panose="020B0604030504040204" pitchFamily="34" charset="0"/>
                <a:cs typeface="Arial" panose="020B0604020202020204" pitchFamily="34" charset="0"/>
              </a:rPr>
              <a:t>Global</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Diesel Exhaust Fluid (AdBlue) Market Size, By Value (USD B</a:t>
            </a:r>
            <a:r>
              <a:rPr lang="en-US" sz="1100" b="1" dirty="0" err="1">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Global </a:t>
            </a:r>
            <a:r>
              <a:rPr lang="en-IN" sz="1400" dirty="0">
                <a:solidFill>
                  <a:schemeClr val="tx1">
                    <a:lumMod val="85000"/>
                    <a:lumOff val="15000"/>
                  </a:schemeClr>
                </a:solidFill>
                <a:latin typeface="Arial" panose="020B0604020202020204" pitchFamily="34" charset="0"/>
                <a:ea typeface="Verdana" panose="020B0604030504040204" pitchFamily="34" charset="0"/>
              </a:rPr>
              <a:t>Diesel Exhaust Fluid (AdBlue)</a:t>
            </a:r>
            <a:r>
              <a:rPr lang="en-US" sz="1400" dirty="0">
                <a:solidFill>
                  <a:schemeClr val="tx1"/>
                </a:solidFill>
                <a:latin typeface="Arial" panose="020B0604020202020204" pitchFamily="34" charset="0"/>
              </a:rPr>
              <a:t> Market, By Value &amp; Volume</a:t>
            </a:r>
          </a:p>
        </p:txBody>
      </p:sp>
      <p:sp>
        <p:nvSpPr>
          <p:cNvPr id="19" name="Rectangle 18">
            <a:extLst>
              <a:ext uri="{FF2B5EF4-FFF2-40B4-BE49-F238E27FC236}">
                <a16:creationId xmlns:a16="http://schemas.microsoft.com/office/drawing/2014/main" id="{9531540F-C283-497F-AC80-9530E870E8F2}"/>
              </a:ext>
            </a:extLst>
          </p:cNvPr>
          <p:cNvSpPr/>
          <p:nvPr/>
        </p:nvSpPr>
        <p:spPr>
          <a:xfrm>
            <a:off x="992553" y="1248411"/>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7.5%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A39D9758-2688-4343-B51C-C1DA097FEF93}"/>
              </a:ext>
            </a:extLst>
          </p:cNvPr>
          <p:cNvSpPr/>
          <p:nvPr/>
        </p:nvSpPr>
        <p:spPr>
          <a:xfrm>
            <a:off x="176733" y="4885102"/>
            <a:ext cx="8790534" cy="162149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Global Diesel Exhaust Fluid (</a:t>
            </a:r>
            <a:r>
              <a:rPr kumimoji="0" lang="en-US" sz="1200"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AdBlue</a:t>
            </a:r>
            <a:r>
              <a:rPr kumimoji="0" lang="en-US" sz="12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market stood at USD 18 billion in 2021 and is expected to reach USD 41 billion at a CAGR of 9.3% by 2030 and 89 billion by the end of 2040 at a CAGR of 8.1%.</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Due to rising auto manufacturing in nations like China and India, the Asia-Pacific region dominates the market for Diesel Exhaust Fluid (AdBlue).</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diesel exhaust fluid market is expanding as a result of the rising number of DEF pumps, rising average vehicle age, and rising mileage.</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46828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0403146-1FFA-87C5-5EC9-6A9F6D589B53}"/>
              </a:ext>
            </a:extLst>
          </p:cNvPr>
          <p:cNvSpPr/>
          <p:nvPr/>
        </p:nvSpPr>
        <p:spPr>
          <a:xfrm>
            <a:off x="2656460" y="1233421"/>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13.6%</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a:extLst>
              <a:ext uri="{FF2B5EF4-FFF2-40B4-BE49-F238E27FC236}">
                <a16:creationId xmlns:a16="http://schemas.microsoft.com/office/drawing/2014/main" id="{8B6FDF24-0E43-379E-B851-507698AB0868}"/>
              </a:ext>
            </a:extLst>
          </p:cNvPr>
          <p:cNvSpPr/>
          <p:nvPr/>
        </p:nvSpPr>
        <p:spPr>
          <a:xfrm>
            <a:off x="5534570" y="1233421"/>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8.1%</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Chart 3">
            <a:extLst>
              <a:ext uri="{FF2B5EF4-FFF2-40B4-BE49-F238E27FC236}">
                <a16:creationId xmlns:a16="http://schemas.microsoft.com/office/drawing/2014/main" id="{3EE56CA3-3F81-2238-4ECE-E95CDFDF8997}"/>
              </a:ext>
            </a:extLst>
          </p:cNvPr>
          <p:cNvGraphicFramePr/>
          <p:nvPr>
            <p:extLst>
              <p:ext uri="{D42A27DB-BD31-4B8C-83A1-F6EECF244321}">
                <p14:modId xmlns:p14="http://schemas.microsoft.com/office/powerpoint/2010/main" val="3444325195"/>
              </p:ext>
            </p:extLst>
          </p:nvPr>
        </p:nvGraphicFramePr>
        <p:xfrm>
          <a:off x="132586" y="3247130"/>
          <a:ext cx="8790534" cy="1668331"/>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AFF39CFD-FDAD-0523-A8B1-CF4198D8565A}"/>
              </a:ext>
            </a:extLst>
          </p:cNvPr>
          <p:cNvSpPr/>
          <p:nvPr/>
        </p:nvSpPr>
        <p:spPr>
          <a:xfrm>
            <a:off x="932593" y="3082563"/>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4.7</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324B213B-A0A3-3B6A-FB39-C68FF3DC194B}"/>
              </a:ext>
            </a:extLst>
          </p:cNvPr>
          <p:cNvSpPr/>
          <p:nvPr/>
        </p:nvSpPr>
        <p:spPr>
          <a:xfrm>
            <a:off x="2599000" y="3067573"/>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7</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a:extLst>
              <a:ext uri="{FF2B5EF4-FFF2-40B4-BE49-F238E27FC236}">
                <a16:creationId xmlns:a16="http://schemas.microsoft.com/office/drawing/2014/main" id="{6BCA3028-3676-D7DD-6093-F388DC64E223}"/>
              </a:ext>
            </a:extLst>
          </p:cNvPr>
          <p:cNvSpPr/>
          <p:nvPr/>
        </p:nvSpPr>
        <p:spPr>
          <a:xfrm>
            <a:off x="5474610" y="3067573"/>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7.2</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99188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Global Diesel Exhaust Fluid (AdBlue)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2: </a:t>
            </a:r>
            <a:r>
              <a:rPr lang="en-US" sz="1100" b="1" dirty="0">
                <a:latin typeface="Arial" panose="020B0604020202020204" pitchFamily="34" charset="0"/>
                <a:ea typeface="Verdana" panose="020B0604030504040204" pitchFamily="34" charset="0"/>
                <a:cs typeface="Arial" panose="020B0604020202020204" pitchFamily="34" charset="0"/>
              </a:rPr>
              <a:t>Global</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Value (USD </a:t>
            </a:r>
            <a:r>
              <a:rPr lang="en-US" sz="1100" b="1" dirty="0">
                <a:latin typeface="Arial" panose="020B0604020202020204" pitchFamily="34" charset="0"/>
                <a:ea typeface="Verdana" panose="020B0604030504040204" pitchFamily="34" charset="0"/>
                <a:cs typeface="Arial" panose="020B0604020202020204" pitchFamily="34" charset="0"/>
              </a:rPr>
              <a:t>B</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1475080615"/>
              </p:ext>
            </p:extLst>
          </p:nvPr>
        </p:nvGraphicFramePr>
        <p:xfrm>
          <a:off x="0" y="1047447"/>
          <a:ext cx="9532239" cy="3306026"/>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68AFD663-2023-3805-CF3F-C89CC56318FD}"/>
              </a:ext>
            </a:extLst>
          </p:cNvPr>
          <p:cNvSpPr/>
          <p:nvPr/>
        </p:nvSpPr>
        <p:spPr>
          <a:xfrm>
            <a:off x="176733" y="4833316"/>
            <a:ext cx="8790534" cy="1626238"/>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Automotive segment holds largest share of overall demand, having a market share of more than 50%, and it stood at USD 9 billion in FY2021.</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 the forecast period, it is expected that automotive segment will dominate the Diesel Exhaust Fluid (AdBlue) with a market share of over 50%.</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low cost of production and growing use of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Adblue</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in farm equipment have further fueled the Indian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Adblue</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Market, which is focused on agriculture.</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62590" y="39263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r>
              <a:rPr lang="en-IN" sz="1000" b="1" dirty="0">
                <a:latin typeface="Arial" panose="020B0604020202020204" pitchFamily="34" charset="0"/>
                <a:cs typeface="Arial" panose="020B0604020202020204" pitchFamily="34" charset="0"/>
              </a:rPr>
              <a:t>4</a:t>
            </a:r>
          </a:p>
        </p:txBody>
      </p:sp>
      <p:sp>
        <p:nvSpPr>
          <p:cNvPr id="16" name="TextBox 15">
            <a:extLst>
              <a:ext uri="{FF2B5EF4-FFF2-40B4-BE49-F238E27FC236}">
                <a16:creationId xmlns:a16="http://schemas.microsoft.com/office/drawing/2014/main" id="{5B50F86B-714F-2F04-A50E-6DF4E33B905F}"/>
              </a:ext>
            </a:extLst>
          </p:cNvPr>
          <p:cNvSpPr txBox="1"/>
          <p:nvPr/>
        </p:nvSpPr>
        <p:spPr>
          <a:xfrm>
            <a:off x="3050139" y="39263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r>
              <a:rPr lang="en-IN" sz="1000" b="1" dirty="0">
                <a:latin typeface="Arial" panose="020B0604020202020204" pitchFamily="34" charset="0"/>
                <a:cs typeface="Arial" panose="020B0604020202020204" pitchFamily="34" charset="0"/>
              </a:rPr>
              <a:t>8</a:t>
            </a:r>
          </a:p>
        </p:txBody>
      </p:sp>
      <p:sp>
        <p:nvSpPr>
          <p:cNvPr id="17" name="TextBox 16">
            <a:extLst>
              <a:ext uri="{FF2B5EF4-FFF2-40B4-BE49-F238E27FC236}">
                <a16:creationId xmlns:a16="http://schemas.microsoft.com/office/drawing/2014/main" id="{BBD11680-E8A4-1CB6-13E0-1013449A469D}"/>
              </a:ext>
            </a:extLst>
          </p:cNvPr>
          <p:cNvSpPr txBox="1"/>
          <p:nvPr/>
        </p:nvSpPr>
        <p:spPr>
          <a:xfrm>
            <a:off x="4298490" y="39263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r>
              <a:rPr lang="en-IN" sz="1000" b="1" dirty="0">
                <a:latin typeface="Arial" panose="020B0604020202020204" pitchFamily="34" charset="0"/>
                <a:cs typeface="Arial" panose="020B0604020202020204" pitchFamily="34" charset="0"/>
              </a:rPr>
              <a:t>9</a:t>
            </a:r>
          </a:p>
        </p:txBody>
      </p:sp>
      <p:sp>
        <p:nvSpPr>
          <p:cNvPr id="18" name="TextBox 17">
            <a:extLst>
              <a:ext uri="{FF2B5EF4-FFF2-40B4-BE49-F238E27FC236}">
                <a16:creationId xmlns:a16="http://schemas.microsoft.com/office/drawing/2014/main" id="{F16B8F6B-524C-61E1-9FC4-05FB547B1025}"/>
              </a:ext>
            </a:extLst>
          </p:cNvPr>
          <p:cNvSpPr txBox="1"/>
          <p:nvPr/>
        </p:nvSpPr>
        <p:spPr>
          <a:xfrm>
            <a:off x="5521969" y="39263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41</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44977" y="391138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6</a:t>
            </a:r>
            <a:r>
              <a:rPr lang="en-IN" sz="1000" b="1" dirty="0">
                <a:latin typeface="Arial" panose="020B0604020202020204" pitchFamily="34" charset="0"/>
                <a:cs typeface="Arial" panose="020B0604020202020204" pitchFamily="34" charset="0"/>
              </a:rPr>
              <a:t>1</a:t>
            </a:r>
          </a:p>
        </p:txBody>
      </p:sp>
      <p:sp>
        <p:nvSpPr>
          <p:cNvPr id="20" name="TextBox 19">
            <a:extLst>
              <a:ext uri="{FF2B5EF4-FFF2-40B4-BE49-F238E27FC236}">
                <a16:creationId xmlns:a16="http://schemas.microsoft.com/office/drawing/2014/main" id="{3060B940-9988-B1B4-1275-1949D83D364D}"/>
              </a:ext>
            </a:extLst>
          </p:cNvPr>
          <p:cNvSpPr txBox="1"/>
          <p:nvPr/>
        </p:nvSpPr>
        <p:spPr>
          <a:xfrm>
            <a:off x="7970063" y="391138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8</a:t>
            </a:r>
            <a:r>
              <a:rPr lang="en-IN" sz="1000" b="1" dirty="0">
                <a:latin typeface="Arial" panose="020B0604020202020204" pitchFamily="34" charset="0"/>
                <a:cs typeface="Arial" panose="020B0604020202020204" pitchFamily="34" charset="0"/>
              </a:rPr>
              <a:t>9</a:t>
            </a:r>
          </a:p>
        </p:txBody>
      </p:sp>
      <p:sp>
        <p:nvSpPr>
          <p:cNvPr id="21" name="TextBox 20">
            <a:extLst>
              <a:ext uri="{FF2B5EF4-FFF2-40B4-BE49-F238E27FC236}">
                <a16:creationId xmlns:a16="http://schemas.microsoft.com/office/drawing/2014/main" id="{3FACF1EE-9EAF-113B-1E62-059F3426DA36}"/>
              </a:ext>
            </a:extLst>
          </p:cNvPr>
          <p:cNvSpPr txBox="1"/>
          <p:nvPr/>
        </p:nvSpPr>
        <p:spPr>
          <a:xfrm>
            <a:off x="141223" y="392887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22" name="TextBox 21">
            <a:extLst>
              <a:ext uri="{FF2B5EF4-FFF2-40B4-BE49-F238E27FC236}">
                <a16:creationId xmlns:a16="http://schemas.microsoft.com/office/drawing/2014/main" id="{EEA607AA-D3C0-779D-897E-A2F71D71EC45}"/>
              </a:ext>
            </a:extLst>
          </p:cNvPr>
          <p:cNvSpPr txBox="1"/>
          <p:nvPr/>
        </p:nvSpPr>
        <p:spPr>
          <a:xfrm>
            <a:off x="176733" y="4353473"/>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544959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Global Diesel Exhaust Fluid (AdBlue)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3: </a:t>
            </a:r>
            <a:r>
              <a:rPr lang="en-US" sz="1100" b="1" dirty="0">
                <a:latin typeface="Arial" panose="020B0604020202020204" pitchFamily="34" charset="0"/>
                <a:ea typeface="Verdana" panose="020B0604030504040204" pitchFamily="34" charset="0"/>
                <a:cs typeface="Arial" panose="020B0604020202020204" pitchFamily="34" charset="0"/>
              </a:rPr>
              <a:t>Global</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Volume (</a:t>
            </a:r>
            <a:r>
              <a:rPr lang="en-US" sz="1100" b="1" dirty="0">
                <a:latin typeface="Arial" panose="020B0604020202020204" pitchFamily="34" charset="0"/>
                <a:ea typeface="Verdana" panose="020B0604030504040204" pitchFamily="34" charset="0"/>
                <a:cs typeface="Arial" panose="020B0604020202020204" pitchFamily="34" charset="0"/>
              </a:rPr>
              <a:t>Billion </a:t>
            </a:r>
            <a:r>
              <a:rPr lang="en-US" sz="1100" b="1" dirty="0" err="1">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490502904"/>
              </p:ext>
            </p:extLst>
          </p:nvPr>
        </p:nvGraphicFramePr>
        <p:xfrm>
          <a:off x="0" y="1047446"/>
          <a:ext cx="9532239" cy="522272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62590" y="5203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r>
              <a:rPr lang="en-IN" sz="1000" b="1" dirty="0">
                <a:latin typeface="Arial" panose="020B0604020202020204" pitchFamily="34" charset="0"/>
                <a:cs typeface="Arial" panose="020B0604020202020204" pitchFamily="34" charset="0"/>
              </a:rPr>
              <a:t>6</a:t>
            </a:r>
          </a:p>
        </p:txBody>
      </p:sp>
      <p:sp>
        <p:nvSpPr>
          <p:cNvPr id="16" name="TextBox 15">
            <a:extLst>
              <a:ext uri="{FF2B5EF4-FFF2-40B4-BE49-F238E27FC236}">
                <a16:creationId xmlns:a16="http://schemas.microsoft.com/office/drawing/2014/main" id="{5B50F86B-714F-2F04-A50E-6DF4E33B905F}"/>
              </a:ext>
            </a:extLst>
          </p:cNvPr>
          <p:cNvSpPr txBox="1"/>
          <p:nvPr/>
        </p:nvSpPr>
        <p:spPr>
          <a:xfrm>
            <a:off x="3050139" y="5203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31</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4298490" y="5203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45</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5521969" y="5203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61</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44977" y="518864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8</a:t>
            </a:r>
            <a:r>
              <a:rPr lang="en-IN" sz="1000" b="1" dirty="0">
                <a:latin typeface="Arial" panose="020B0604020202020204" pitchFamily="34" charset="0"/>
                <a:cs typeface="Arial" panose="020B0604020202020204" pitchFamily="34" charset="0"/>
              </a:rPr>
              <a:t>6</a:t>
            </a:r>
          </a:p>
        </p:txBody>
      </p:sp>
      <p:sp>
        <p:nvSpPr>
          <p:cNvPr id="20" name="TextBox 19">
            <a:extLst>
              <a:ext uri="{FF2B5EF4-FFF2-40B4-BE49-F238E27FC236}">
                <a16:creationId xmlns:a16="http://schemas.microsoft.com/office/drawing/2014/main" id="{3060B940-9988-B1B4-1275-1949D83D364D}"/>
              </a:ext>
            </a:extLst>
          </p:cNvPr>
          <p:cNvSpPr txBox="1"/>
          <p:nvPr/>
        </p:nvSpPr>
        <p:spPr>
          <a:xfrm>
            <a:off x="7970063" y="518864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122</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41223" y="520613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Billion Litres</a:t>
            </a:r>
          </a:p>
        </p:txBody>
      </p:sp>
      <p:sp>
        <p:nvSpPr>
          <p:cNvPr id="2" name="TextBox 1">
            <a:extLst>
              <a:ext uri="{FF2B5EF4-FFF2-40B4-BE49-F238E27FC236}">
                <a16:creationId xmlns:a16="http://schemas.microsoft.com/office/drawing/2014/main" id="{522F0C95-37A1-F5BB-B14D-F4E334BAA0F1}"/>
              </a:ext>
            </a:extLst>
          </p:cNvPr>
          <p:cNvSpPr txBox="1"/>
          <p:nvPr/>
        </p:nvSpPr>
        <p:spPr>
          <a:xfrm>
            <a:off x="132586" y="5715275"/>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92074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Premium Photo | Pouring adblue to the car male driver adding diesel exhaust  fluid to his car">
            <a:extLst>
              <a:ext uri="{FF2B5EF4-FFF2-40B4-BE49-F238E27FC236}">
                <a16:creationId xmlns:a16="http://schemas.microsoft.com/office/drawing/2014/main" id="{90E7E7C0-B4E5-9A17-47FF-FFD359DF21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21" r="5978" b="-1"/>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AF5176-BAB7-CD88-1AF1-32B92A44E93A}"/>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100" b="1" dirty="0">
                <a:solidFill>
                  <a:schemeClr val="tx1">
                    <a:lumMod val="85000"/>
                    <a:lumOff val="15000"/>
                  </a:schemeClr>
                </a:solidFill>
                <a:latin typeface="+mj-lt"/>
                <a:ea typeface="+mj-ea"/>
                <a:cs typeface="+mj-cs"/>
              </a:rPr>
              <a:t>India Diesel Exhaust Fluid (AdBlue) Market Outlook</a:t>
            </a:r>
          </a:p>
        </p:txBody>
      </p:sp>
      <p:cxnSp>
        <p:nvCxnSpPr>
          <p:cNvPr id="1035" name="Straight Connector 103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0C82356A-E21D-4F48-8E92-5D86A5F6F753}"/>
              </a:ext>
            </a:extLst>
          </p:cNvPr>
          <p:cNvGraphicFramePr/>
          <p:nvPr>
            <p:extLst>
              <p:ext uri="{D42A27DB-BD31-4B8C-83A1-F6EECF244321}">
                <p14:modId xmlns:p14="http://schemas.microsoft.com/office/powerpoint/2010/main" val="2674261554"/>
              </p:ext>
            </p:extLst>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1652512F-C584-45C3-8F0C-D1D277E8B076}"/>
              </a:ext>
            </a:extLst>
          </p:cNvPr>
          <p:cNvSpPr txBox="1"/>
          <p:nvPr/>
        </p:nvSpPr>
        <p:spPr>
          <a:xfrm>
            <a:off x="132586" y="716478"/>
            <a:ext cx="9185586" cy="56881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4: India Diesel Exhaust Fluid (AdBlue) Market Size, By Value (USD </a:t>
            </a:r>
            <a:r>
              <a:rPr lang="en-US" sz="1100" b="1" dirty="0">
                <a:latin typeface="Arial" panose="020B0604020202020204" pitchFamily="34" charset="0"/>
                <a:ea typeface="Verdana" panose="020B0604030504040204" pitchFamily="34" charset="0"/>
                <a:cs typeface="Arial" panose="020B0604020202020204" pitchFamily="34" charset="0"/>
              </a:rPr>
              <a:t>Billion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India Diesel Exhaust Fluid (AdBlue) Market, By Value &amp; Volume</a:t>
            </a:r>
          </a:p>
        </p:txBody>
      </p:sp>
      <p:sp>
        <p:nvSpPr>
          <p:cNvPr id="19" name="Rectangle 18">
            <a:extLst>
              <a:ext uri="{FF2B5EF4-FFF2-40B4-BE49-F238E27FC236}">
                <a16:creationId xmlns:a16="http://schemas.microsoft.com/office/drawing/2014/main" id="{9531540F-C283-497F-AC80-9530E870E8F2}"/>
              </a:ext>
            </a:extLst>
          </p:cNvPr>
          <p:cNvSpPr/>
          <p:nvPr/>
        </p:nvSpPr>
        <p:spPr>
          <a:xfrm>
            <a:off x="992553" y="1233897"/>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4.7%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A39D9758-2688-4343-B51C-C1DA097FEF93}"/>
              </a:ext>
            </a:extLst>
          </p:cNvPr>
          <p:cNvSpPr/>
          <p:nvPr/>
        </p:nvSpPr>
        <p:spPr>
          <a:xfrm>
            <a:off x="156217" y="4843195"/>
            <a:ext cx="8790534" cy="166833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India Diesel Exhaust Fluid (AdBlue) market stood at USD 3.0 billion in 2021 and is expected to reach USD 9.4 billion at a CAGR of 13.6% by 2030 and 27.5 billion by the end of 2040 at a CAGR of 11.4%.</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severe emission standards that are causing a greater penetration of diesel SCR cars and an increase in the number of DEF pumps are the main factors anticipated to fuel the growth of the diesel exhaust fluid market during the forecast period.</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Increased demand for heavy-duty trucks, improved infrastructure, and ongoing industrialization have all significantly boosted the AdBlue market in India.</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46828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0403146-1FFA-87C5-5EC9-6A9F6D589B53}"/>
              </a:ext>
            </a:extLst>
          </p:cNvPr>
          <p:cNvSpPr/>
          <p:nvPr/>
        </p:nvSpPr>
        <p:spPr>
          <a:xfrm>
            <a:off x="2656460" y="1218907"/>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13.6</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a:extLst>
              <a:ext uri="{FF2B5EF4-FFF2-40B4-BE49-F238E27FC236}">
                <a16:creationId xmlns:a16="http://schemas.microsoft.com/office/drawing/2014/main" id="{8B6FDF24-0E43-379E-B851-507698AB0868}"/>
              </a:ext>
            </a:extLst>
          </p:cNvPr>
          <p:cNvSpPr/>
          <p:nvPr/>
        </p:nvSpPr>
        <p:spPr>
          <a:xfrm>
            <a:off x="5534570" y="1218907"/>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11.4%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Chart 3">
            <a:extLst>
              <a:ext uri="{FF2B5EF4-FFF2-40B4-BE49-F238E27FC236}">
                <a16:creationId xmlns:a16="http://schemas.microsoft.com/office/drawing/2014/main" id="{3EE56CA3-3F81-2238-4ECE-E95CDFDF8997}"/>
              </a:ext>
            </a:extLst>
          </p:cNvPr>
          <p:cNvGraphicFramePr/>
          <p:nvPr>
            <p:extLst>
              <p:ext uri="{D42A27DB-BD31-4B8C-83A1-F6EECF244321}">
                <p14:modId xmlns:p14="http://schemas.microsoft.com/office/powerpoint/2010/main" val="2236247413"/>
              </p:ext>
            </p:extLst>
          </p:nvPr>
        </p:nvGraphicFramePr>
        <p:xfrm>
          <a:off x="132586" y="3146162"/>
          <a:ext cx="8790534" cy="1740271"/>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AFF39CFD-FDAD-0523-A8B1-CF4198D8565A}"/>
              </a:ext>
            </a:extLst>
          </p:cNvPr>
          <p:cNvSpPr/>
          <p:nvPr/>
        </p:nvSpPr>
        <p:spPr>
          <a:xfrm>
            <a:off x="932593" y="3082563"/>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8.3</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324B213B-A0A3-3B6A-FB39-C68FF3DC194B}"/>
              </a:ext>
            </a:extLst>
          </p:cNvPr>
          <p:cNvSpPr/>
          <p:nvPr/>
        </p:nvSpPr>
        <p:spPr>
          <a:xfrm>
            <a:off x="2599000" y="3067573"/>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11.05</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a:extLst>
              <a:ext uri="{FF2B5EF4-FFF2-40B4-BE49-F238E27FC236}">
                <a16:creationId xmlns:a16="http://schemas.microsoft.com/office/drawing/2014/main" id="{6BCA3028-3676-D7DD-6093-F388DC64E223}"/>
              </a:ext>
            </a:extLst>
          </p:cNvPr>
          <p:cNvSpPr/>
          <p:nvPr/>
        </p:nvSpPr>
        <p:spPr>
          <a:xfrm>
            <a:off x="5474610" y="3067573"/>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10.5%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9015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India Diesel Exhaust Fluid (AdBlue)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5: India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Value (USD Billion),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884091532"/>
              </p:ext>
            </p:extLst>
          </p:nvPr>
        </p:nvGraphicFramePr>
        <p:xfrm>
          <a:off x="0" y="1047446"/>
          <a:ext cx="9532239" cy="54121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62590"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endParaRPr lang="en-IN" sz="1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B50F86B-714F-2F04-A50E-6DF4E33B905F}"/>
              </a:ext>
            </a:extLst>
          </p:cNvPr>
          <p:cNvSpPr txBox="1"/>
          <p:nvPr/>
        </p:nvSpPr>
        <p:spPr>
          <a:xfrm>
            <a:off x="305013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4237688"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5</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552196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9</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44977"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r>
              <a:rPr lang="en-IN" sz="1000" b="1" dirty="0">
                <a:latin typeface="Arial" panose="020B0604020202020204" pitchFamily="34" charset="0"/>
                <a:cs typeface="Arial" panose="020B0604020202020204" pitchFamily="34" charset="0"/>
              </a:rPr>
              <a:t>7</a:t>
            </a:r>
          </a:p>
        </p:txBody>
      </p:sp>
      <p:sp>
        <p:nvSpPr>
          <p:cNvPr id="20" name="TextBox 19">
            <a:extLst>
              <a:ext uri="{FF2B5EF4-FFF2-40B4-BE49-F238E27FC236}">
                <a16:creationId xmlns:a16="http://schemas.microsoft.com/office/drawing/2014/main" id="{3060B940-9988-B1B4-1275-1949D83D364D}"/>
              </a:ext>
            </a:extLst>
          </p:cNvPr>
          <p:cNvSpPr txBox="1"/>
          <p:nvPr/>
        </p:nvSpPr>
        <p:spPr>
          <a:xfrm>
            <a:off x="7970063"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28</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41223" y="5296854"/>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2" name="TextBox 1">
            <a:extLst>
              <a:ext uri="{FF2B5EF4-FFF2-40B4-BE49-F238E27FC236}">
                <a16:creationId xmlns:a16="http://schemas.microsoft.com/office/drawing/2014/main" id="{4883F651-4C50-A637-86B6-77D437443F5C}"/>
              </a:ext>
            </a:extLst>
          </p:cNvPr>
          <p:cNvSpPr txBox="1"/>
          <p:nvPr/>
        </p:nvSpPr>
        <p:spPr>
          <a:xfrm>
            <a:off x="132586" y="5599163"/>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543894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India Diesel Exhaust Fluid (AdBlue)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6: India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Volume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737682605"/>
              </p:ext>
            </p:extLst>
          </p:nvPr>
        </p:nvGraphicFramePr>
        <p:xfrm>
          <a:off x="0" y="1047446"/>
          <a:ext cx="9532239" cy="525175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12911" y="5799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75290"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endParaRPr lang="en-IN" sz="1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B50F86B-714F-2F04-A50E-6DF4E33B905F}"/>
              </a:ext>
            </a:extLst>
          </p:cNvPr>
          <p:cNvSpPr txBox="1"/>
          <p:nvPr/>
        </p:nvSpPr>
        <p:spPr>
          <a:xfrm>
            <a:off x="3062839"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4250388"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5</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5534669"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8</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57677" y="516868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14</a:t>
            </a:r>
            <a:endParaRPr lang="en-IN" sz="10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060B940-9988-B1B4-1275-1949D83D364D}"/>
              </a:ext>
            </a:extLst>
          </p:cNvPr>
          <p:cNvSpPr txBox="1"/>
          <p:nvPr/>
        </p:nvSpPr>
        <p:spPr>
          <a:xfrm>
            <a:off x="7982763" y="516868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22</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53923" y="518617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Billion Litres</a:t>
            </a:r>
          </a:p>
        </p:txBody>
      </p:sp>
      <p:sp>
        <p:nvSpPr>
          <p:cNvPr id="6" name="TextBox 5">
            <a:extLst>
              <a:ext uri="{FF2B5EF4-FFF2-40B4-BE49-F238E27FC236}">
                <a16:creationId xmlns:a16="http://schemas.microsoft.com/office/drawing/2014/main" id="{EB12034F-0D10-8612-A1C4-71BE5B0BBB6E}"/>
              </a:ext>
            </a:extLst>
          </p:cNvPr>
          <p:cNvSpPr txBox="1"/>
          <p:nvPr/>
        </p:nvSpPr>
        <p:spPr>
          <a:xfrm>
            <a:off x="132586" y="5715275"/>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655578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India Diesel Exhaust Fluid (AdBlue)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7: India Diesel Exhaust Fluid (AdBlue) Market, By Region, By Value (USD Billion),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2330528037"/>
              </p:ext>
            </p:extLst>
          </p:nvPr>
        </p:nvGraphicFramePr>
        <p:xfrm>
          <a:off x="0" y="1047446"/>
          <a:ext cx="9532239" cy="54121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62590"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endParaRPr lang="en-IN" sz="1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B50F86B-714F-2F04-A50E-6DF4E33B905F}"/>
              </a:ext>
            </a:extLst>
          </p:cNvPr>
          <p:cNvSpPr txBox="1"/>
          <p:nvPr/>
        </p:nvSpPr>
        <p:spPr>
          <a:xfrm>
            <a:off x="305013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4237688"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5</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552196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9</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44977"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r>
              <a:rPr lang="en-IN" sz="1000" b="1" dirty="0">
                <a:latin typeface="Arial" panose="020B0604020202020204" pitchFamily="34" charset="0"/>
                <a:cs typeface="Arial" panose="020B0604020202020204" pitchFamily="34" charset="0"/>
              </a:rPr>
              <a:t>7</a:t>
            </a:r>
          </a:p>
        </p:txBody>
      </p:sp>
      <p:sp>
        <p:nvSpPr>
          <p:cNvPr id="20" name="TextBox 19">
            <a:extLst>
              <a:ext uri="{FF2B5EF4-FFF2-40B4-BE49-F238E27FC236}">
                <a16:creationId xmlns:a16="http://schemas.microsoft.com/office/drawing/2014/main" id="{3060B940-9988-B1B4-1275-1949D83D364D}"/>
              </a:ext>
            </a:extLst>
          </p:cNvPr>
          <p:cNvSpPr txBox="1"/>
          <p:nvPr/>
        </p:nvSpPr>
        <p:spPr>
          <a:xfrm>
            <a:off x="7970063"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28</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41223" y="5296854"/>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2" name="TextBox 1">
            <a:extLst>
              <a:ext uri="{FF2B5EF4-FFF2-40B4-BE49-F238E27FC236}">
                <a16:creationId xmlns:a16="http://schemas.microsoft.com/office/drawing/2014/main" id="{4883F651-4C50-A637-86B6-77D437443F5C}"/>
              </a:ext>
            </a:extLst>
          </p:cNvPr>
          <p:cNvSpPr txBox="1"/>
          <p:nvPr/>
        </p:nvSpPr>
        <p:spPr>
          <a:xfrm>
            <a:off x="132586" y="5599163"/>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187938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India Diesel Exhaust Fluid (AdBlue)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8: India Diesel Exhaust Fluid (AdBlue) Market, By Region, By Volume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4126265228"/>
              </p:ext>
            </p:extLst>
          </p:nvPr>
        </p:nvGraphicFramePr>
        <p:xfrm>
          <a:off x="0" y="1047446"/>
          <a:ext cx="9532239" cy="525175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12911" y="5799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75290"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endParaRPr lang="en-IN" sz="1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B50F86B-714F-2F04-A50E-6DF4E33B905F}"/>
              </a:ext>
            </a:extLst>
          </p:cNvPr>
          <p:cNvSpPr txBox="1"/>
          <p:nvPr/>
        </p:nvSpPr>
        <p:spPr>
          <a:xfrm>
            <a:off x="3062839"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4250388"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5</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5534669"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8</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57677" y="516868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14</a:t>
            </a:r>
            <a:endParaRPr lang="en-IN" sz="10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060B940-9988-B1B4-1275-1949D83D364D}"/>
              </a:ext>
            </a:extLst>
          </p:cNvPr>
          <p:cNvSpPr txBox="1"/>
          <p:nvPr/>
        </p:nvSpPr>
        <p:spPr>
          <a:xfrm>
            <a:off x="7982763" y="516868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22</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53923" y="518617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Billion Litres</a:t>
            </a:r>
          </a:p>
        </p:txBody>
      </p:sp>
      <p:sp>
        <p:nvSpPr>
          <p:cNvPr id="6" name="TextBox 5">
            <a:extLst>
              <a:ext uri="{FF2B5EF4-FFF2-40B4-BE49-F238E27FC236}">
                <a16:creationId xmlns:a16="http://schemas.microsoft.com/office/drawing/2014/main" id="{EB12034F-0D10-8612-A1C4-71BE5B0BBB6E}"/>
              </a:ext>
            </a:extLst>
          </p:cNvPr>
          <p:cNvSpPr txBox="1"/>
          <p:nvPr/>
        </p:nvSpPr>
        <p:spPr>
          <a:xfrm>
            <a:off x="132586" y="5715275"/>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94469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836597A6-AEB7-402A-A276-750D0AD59938}"/>
              </a:ext>
            </a:extLst>
          </p:cNvPr>
          <p:cNvSpPr>
            <a:spLocks noGrp="1"/>
          </p:cNvSpPr>
          <p:nvPr>
            <p:ph type="body" sz="quarter" idx="14"/>
          </p:nvPr>
        </p:nvSpPr>
        <p:spPr/>
        <p:txBody>
          <a:bodyPr>
            <a:normAutofit/>
          </a:bodyPr>
          <a:lstStyle/>
          <a:p>
            <a:pPr>
              <a:spcBef>
                <a:spcPts val="0"/>
              </a:spcBef>
            </a:pPr>
            <a:r>
              <a:rPr lang="en-IN" sz="1400" dirty="0">
                <a:solidFill>
                  <a:schemeClr val="tx1">
                    <a:lumMod val="85000"/>
                    <a:lumOff val="15000"/>
                  </a:schemeClr>
                </a:solidFill>
                <a:latin typeface="Arial" panose="020B0604020202020204" pitchFamily="34" charset="0"/>
                <a:ea typeface="Verdana" panose="020B0604030504040204" pitchFamily="34" charset="0"/>
              </a:rPr>
              <a:t>Report Content</a:t>
            </a:r>
            <a:endParaRPr lang="en-US" sz="1400" b="0" dirty="0">
              <a:solidFill>
                <a:schemeClr val="tx1">
                  <a:lumMod val="85000"/>
                  <a:lumOff val="15000"/>
                </a:schemeClr>
              </a:solidFill>
              <a:latin typeface="Arial" panose="020B0604020202020204" pitchFamily="34" charset="0"/>
              <a:ea typeface="Verdana" panose="020B0604030504040204" pitchFamily="34" charset="0"/>
            </a:endParaRPr>
          </a:p>
        </p:txBody>
      </p:sp>
      <p:grpSp>
        <p:nvGrpSpPr>
          <p:cNvPr id="66" name="Group 65">
            <a:extLst>
              <a:ext uri="{FF2B5EF4-FFF2-40B4-BE49-F238E27FC236}">
                <a16:creationId xmlns:a16="http://schemas.microsoft.com/office/drawing/2014/main" id="{38A2D368-8B5A-4D00-9E3E-E671A6E654CF}"/>
              </a:ext>
            </a:extLst>
          </p:cNvPr>
          <p:cNvGrpSpPr/>
          <p:nvPr/>
        </p:nvGrpSpPr>
        <p:grpSpPr>
          <a:xfrm>
            <a:off x="269629" y="2357779"/>
            <a:ext cx="8607156" cy="432000"/>
            <a:chOff x="269628" y="1428602"/>
            <a:chExt cx="8607156" cy="432000"/>
          </a:xfrm>
        </p:grpSpPr>
        <p:sp>
          <p:nvSpPr>
            <p:cNvPr id="13" name="Rectangle 12">
              <a:extLst>
                <a:ext uri="{FF2B5EF4-FFF2-40B4-BE49-F238E27FC236}">
                  <a16:creationId xmlns:a16="http://schemas.microsoft.com/office/drawing/2014/main" id="{85A58BBF-A1CF-4391-A7AB-A1734776E62C}"/>
                </a:ext>
              </a:extLst>
            </p:cNvPr>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3</a:t>
              </a:r>
            </a:p>
          </p:txBody>
        </p:sp>
        <p:sp>
          <p:nvSpPr>
            <p:cNvPr id="14" name="Rectangle 13">
              <a:extLst>
                <a:ext uri="{FF2B5EF4-FFF2-40B4-BE49-F238E27FC236}">
                  <a16:creationId xmlns:a16="http://schemas.microsoft.com/office/drawing/2014/main" id="{7462E6A0-487A-4A47-9FA6-9A063D6BE947}"/>
                </a:ext>
              </a:extLst>
            </p:cNvPr>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EXECUTIVE SUMMARY</a:t>
              </a:r>
            </a:p>
          </p:txBody>
        </p:sp>
        <p:sp>
          <p:nvSpPr>
            <p:cNvPr id="15" name="Rectangle 14">
              <a:extLst>
                <a:ext uri="{FF2B5EF4-FFF2-40B4-BE49-F238E27FC236}">
                  <a16:creationId xmlns:a16="http://schemas.microsoft.com/office/drawing/2014/main" id="{EC795056-BC3B-423B-A654-DED756A687AF}"/>
                </a:ext>
              </a:extLst>
            </p:cNvPr>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8</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grpSp>
        <p:nvGrpSpPr>
          <p:cNvPr id="65" name="Group 64">
            <a:extLst>
              <a:ext uri="{FF2B5EF4-FFF2-40B4-BE49-F238E27FC236}">
                <a16:creationId xmlns:a16="http://schemas.microsoft.com/office/drawing/2014/main" id="{B684E558-C713-48F3-8AA5-8A21449119E0}"/>
              </a:ext>
            </a:extLst>
          </p:cNvPr>
          <p:cNvGrpSpPr/>
          <p:nvPr/>
        </p:nvGrpSpPr>
        <p:grpSpPr>
          <a:xfrm>
            <a:off x="269628" y="940744"/>
            <a:ext cx="8597944" cy="366059"/>
            <a:chOff x="269628" y="940731"/>
            <a:chExt cx="8597944" cy="366059"/>
          </a:xfrm>
        </p:grpSpPr>
        <p:sp>
          <p:nvSpPr>
            <p:cNvPr id="18" name="Rectangle 17">
              <a:extLst>
                <a:ext uri="{FF2B5EF4-FFF2-40B4-BE49-F238E27FC236}">
                  <a16:creationId xmlns:a16="http://schemas.microsoft.com/office/drawing/2014/main" id="{F809A87C-BC0A-40D9-A062-32606D225CFA}"/>
                </a:ext>
              </a:extLst>
            </p:cNvPr>
            <p:cNvSpPr/>
            <p:nvPr/>
          </p:nvSpPr>
          <p:spPr>
            <a:xfrm>
              <a:off x="269628" y="940731"/>
              <a:ext cx="760310"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Sl. No.</a:t>
              </a:r>
            </a:p>
          </p:txBody>
        </p:sp>
        <p:sp>
          <p:nvSpPr>
            <p:cNvPr id="17" name="Rectangle 16">
              <a:extLst>
                <a:ext uri="{FF2B5EF4-FFF2-40B4-BE49-F238E27FC236}">
                  <a16:creationId xmlns:a16="http://schemas.microsoft.com/office/drawing/2014/main" id="{A64D4178-B3F5-427E-8756-98039D1D51A1}"/>
                </a:ext>
              </a:extLst>
            </p:cNvPr>
            <p:cNvSpPr/>
            <p:nvPr/>
          </p:nvSpPr>
          <p:spPr>
            <a:xfrm>
              <a:off x="1260424" y="940731"/>
              <a:ext cx="6505515"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Report Content</a:t>
              </a:r>
            </a:p>
          </p:txBody>
        </p:sp>
        <p:sp>
          <p:nvSpPr>
            <p:cNvPr id="19" name="Rectangle 18">
              <a:extLst>
                <a:ext uri="{FF2B5EF4-FFF2-40B4-BE49-F238E27FC236}">
                  <a16:creationId xmlns:a16="http://schemas.microsoft.com/office/drawing/2014/main" id="{472BE265-1A4F-4B6A-B72B-C9D1F1A25D5E}"/>
                </a:ext>
              </a:extLst>
            </p:cNvPr>
            <p:cNvSpPr/>
            <p:nvPr/>
          </p:nvSpPr>
          <p:spPr>
            <a:xfrm>
              <a:off x="7996426" y="940731"/>
              <a:ext cx="871146"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bg1"/>
                  </a:solidFill>
                  <a:latin typeface="Arial" panose="020B0604020202020204" pitchFamily="34" charset="0"/>
                  <a:ea typeface="Verdana" panose="020B0604030504040204" pitchFamily="34" charset="0"/>
                  <a:cs typeface="Arial" panose="020B0604020202020204" pitchFamily="34" charset="0"/>
                </a:rPr>
                <a:t>Page No.</a:t>
              </a:r>
            </a:p>
          </p:txBody>
        </p:sp>
      </p:grpSp>
      <p:sp>
        <p:nvSpPr>
          <p:cNvPr id="56" name="Rectangle 55">
            <a:extLst>
              <a:ext uri="{FF2B5EF4-FFF2-40B4-BE49-F238E27FC236}">
                <a16:creationId xmlns:a16="http://schemas.microsoft.com/office/drawing/2014/main" id="{C515920A-47CD-4222-8A98-3DF6654D58B4}"/>
              </a:ext>
            </a:extLst>
          </p:cNvPr>
          <p:cNvSpPr/>
          <p:nvPr/>
        </p:nvSpPr>
        <p:spPr>
          <a:xfrm>
            <a:off x="179402" y="814167"/>
            <a:ext cx="8785225" cy="5732408"/>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grpSp>
        <p:nvGrpSpPr>
          <p:cNvPr id="50" name="Group 49">
            <a:extLst>
              <a:ext uri="{FF2B5EF4-FFF2-40B4-BE49-F238E27FC236}">
                <a16:creationId xmlns:a16="http://schemas.microsoft.com/office/drawing/2014/main" id="{2C38A76E-819B-4630-8DB3-2EF4B7CD1271}"/>
              </a:ext>
            </a:extLst>
          </p:cNvPr>
          <p:cNvGrpSpPr/>
          <p:nvPr/>
        </p:nvGrpSpPr>
        <p:grpSpPr>
          <a:xfrm>
            <a:off x="271903" y="1345838"/>
            <a:ext cx="8607156" cy="432000"/>
            <a:chOff x="269628" y="1356032"/>
            <a:chExt cx="8607156" cy="432000"/>
          </a:xfrm>
        </p:grpSpPr>
        <p:sp>
          <p:nvSpPr>
            <p:cNvPr id="51" name="Rectangle 50">
              <a:extLst>
                <a:ext uri="{FF2B5EF4-FFF2-40B4-BE49-F238E27FC236}">
                  <a16:creationId xmlns:a16="http://schemas.microsoft.com/office/drawing/2014/main" id="{035EDABA-6EE8-4099-B834-7EC1895840F6}"/>
                </a:ext>
              </a:extLst>
            </p:cNvPr>
            <p:cNvSpPr/>
            <p:nvPr/>
          </p:nvSpPr>
          <p:spPr>
            <a:xfrm>
              <a:off x="269628" y="135603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1</a:t>
              </a:r>
            </a:p>
          </p:txBody>
        </p:sp>
        <p:sp>
          <p:nvSpPr>
            <p:cNvPr id="52" name="Rectangle 51">
              <a:extLst>
                <a:ext uri="{FF2B5EF4-FFF2-40B4-BE49-F238E27FC236}">
                  <a16:creationId xmlns:a16="http://schemas.microsoft.com/office/drawing/2014/main" id="{997CB4A2-88F5-4263-98D3-814815D5F030}"/>
                </a:ext>
              </a:extLst>
            </p:cNvPr>
            <p:cNvSpPr/>
            <p:nvPr/>
          </p:nvSpPr>
          <p:spPr>
            <a:xfrm>
              <a:off x="1260425" y="135603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PRODUCT OVERVIEW</a:t>
              </a:r>
            </a:p>
          </p:txBody>
        </p:sp>
        <p:sp>
          <p:nvSpPr>
            <p:cNvPr id="53" name="Rectangle 52">
              <a:extLst>
                <a:ext uri="{FF2B5EF4-FFF2-40B4-BE49-F238E27FC236}">
                  <a16:creationId xmlns:a16="http://schemas.microsoft.com/office/drawing/2014/main" id="{4BC16F19-2378-449D-92F3-CA67AB4B3CB9}"/>
                </a:ext>
              </a:extLst>
            </p:cNvPr>
            <p:cNvSpPr/>
            <p:nvPr/>
          </p:nvSpPr>
          <p:spPr>
            <a:xfrm>
              <a:off x="8005638" y="135603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4</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grpSp>
        <p:nvGrpSpPr>
          <p:cNvPr id="63" name="Group 62">
            <a:extLst>
              <a:ext uri="{FF2B5EF4-FFF2-40B4-BE49-F238E27FC236}">
                <a16:creationId xmlns:a16="http://schemas.microsoft.com/office/drawing/2014/main" id="{90DEDDE7-18DC-450E-8003-90E64BE31D41}"/>
              </a:ext>
            </a:extLst>
          </p:cNvPr>
          <p:cNvGrpSpPr/>
          <p:nvPr/>
        </p:nvGrpSpPr>
        <p:grpSpPr>
          <a:xfrm>
            <a:off x="269629" y="1840592"/>
            <a:ext cx="8607156" cy="432000"/>
            <a:chOff x="269628" y="2069636"/>
            <a:chExt cx="8607156" cy="432000"/>
          </a:xfrm>
        </p:grpSpPr>
        <p:sp>
          <p:nvSpPr>
            <p:cNvPr id="64" name="Rectangle 63">
              <a:extLst>
                <a:ext uri="{FF2B5EF4-FFF2-40B4-BE49-F238E27FC236}">
                  <a16:creationId xmlns:a16="http://schemas.microsoft.com/office/drawing/2014/main" id="{C311D55B-4FF5-467C-9EE0-261071B6ED81}"/>
                </a:ext>
              </a:extLst>
            </p:cNvPr>
            <p:cNvSpPr/>
            <p:nvPr/>
          </p:nvSpPr>
          <p:spPr>
            <a:xfrm>
              <a:off x="269628" y="2069636"/>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2</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0956DFAA-E9C5-49D6-9D38-DE6868BC8049}"/>
                </a:ext>
              </a:extLst>
            </p:cNvPr>
            <p:cNvSpPr/>
            <p:nvPr/>
          </p:nvSpPr>
          <p:spPr>
            <a:xfrm>
              <a:off x="1260425" y="2069636"/>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RESEARCH METHODOLOGY</a:t>
              </a:r>
            </a:p>
          </p:txBody>
        </p:sp>
        <p:sp>
          <p:nvSpPr>
            <p:cNvPr id="70" name="Rectangle 69">
              <a:extLst>
                <a:ext uri="{FF2B5EF4-FFF2-40B4-BE49-F238E27FC236}">
                  <a16:creationId xmlns:a16="http://schemas.microsoft.com/office/drawing/2014/main" id="{33FF7E41-E009-4306-941F-C6604F16315A}"/>
                </a:ext>
              </a:extLst>
            </p:cNvPr>
            <p:cNvSpPr/>
            <p:nvPr/>
          </p:nvSpPr>
          <p:spPr>
            <a:xfrm>
              <a:off x="8005638" y="2069636"/>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6</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sp>
        <p:nvSpPr>
          <p:cNvPr id="2" name="Rectangle 1">
            <a:extLst>
              <a:ext uri="{FF2B5EF4-FFF2-40B4-BE49-F238E27FC236}">
                <a16:creationId xmlns:a16="http://schemas.microsoft.com/office/drawing/2014/main" id="{0D00F030-E22A-D41C-02F1-141FCFCE122E}"/>
              </a:ext>
            </a:extLst>
          </p:cNvPr>
          <p:cNvSpPr/>
          <p:nvPr/>
        </p:nvSpPr>
        <p:spPr>
          <a:xfrm>
            <a:off x="269627" y="3362833"/>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5</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C9ED302-E670-DA48-152E-0D2A42348E96}"/>
              </a:ext>
            </a:extLst>
          </p:cNvPr>
          <p:cNvSpPr/>
          <p:nvPr/>
        </p:nvSpPr>
        <p:spPr>
          <a:xfrm>
            <a:off x="1260423" y="3362833"/>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INDIA DIESEL EXHAUST FLUID (ADBLUE) MARKET OUTLOOK</a:t>
            </a:r>
          </a:p>
        </p:txBody>
      </p:sp>
      <p:sp>
        <p:nvSpPr>
          <p:cNvPr id="5" name="Rectangle 4">
            <a:extLst>
              <a:ext uri="{FF2B5EF4-FFF2-40B4-BE49-F238E27FC236}">
                <a16:creationId xmlns:a16="http://schemas.microsoft.com/office/drawing/2014/main" id="{EE9E1390-A2AE-2FCE-769B-529A47484487}"/>
              </a:ext>
            </a:extLst>
          </p:cNvPr>
          <p:cNvSpPr/>
          <p:nvPr/>
        </p:nvSpPr>
        <p:spPr>
          <a:xfrm>
            <a:off x="8004432" y="3363952"/>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1</a:t>
            </a: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5</a:t>
            </a:r>
          </a:p>
        </p:txBody>
      </p:sp>
      <p:sp>
        <p:nvSpPr>
          <p:cNvPr id="7" name="Rectangle 6">
            <a:extLst>
              <a:ext uri="{FF2B5EF4-FFF2-40B4-BE49-F238E27FC236}">
                <a16:creationId xmlns:a16="http://schemas.microsoft.com/office/drawing/2014/main" id="{FE0FE7E2-6A61-5C2B-1574-89169B3B2067}"/>
              </a:ext>
            </a:extLst>
          </p:cNvPr>
          <p:cNvSpPr/>
          <p:nvPr/>
        </p:nvSpPr>
        <p:spPr>
          <a:xfrm>
            <a:off x="268421" y="3878687"/>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6</a:t>
            </a:r>
          </a:p>
        </p:txBody>
      </p:sp>
      <p:sp>
        <p:nvSpPr>
          <p:cNvPr id="8" name="Rectangle 7">
            <a:extLst>
              <a:ext uri="{FF2B5EF4-FFF2-40B4-BE49-F238E27FC236}">
                <a16:creationId xmlns:a16="http://schemas.microsoft.com/office/drawing/2014/main" id="{5552C761-573F-C91C-F03F-FC62B63F01B4}"/>
              </a:ext>
            </a:extLst>
          </p:cNvPr>
          <p:cNvSpPr/>
          <p:nvPr/>
        </p:nvSpPr>
        <p:spPr>
          <a:xfrm>
            <a:off x="1259218" y="3878687"/>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IN"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SUPPLY AND DEMAND ANALYSIS </a:t>
            </a:r>
          </a:p>
        </p:txBody>
      </p:sp>
      <p:sp>
        <p:nvSpPr>
          <p:cNvPr id="9" name="Rectangle 8">
            <a:extLst>
              <a:ext uri="{FF2B5EF4-FFF2-40B4-BE49-F238E27FC236}">
                <a16:creationId xmlns:a16="http://schemas.microsoft.com/office/drawing/2014/main" id="{68B7EA66-4BA5-EDB6-B928-2EB376083C7C}"/>
              </a:ext>
            </a:extLst>
          </p:cNvPr>
          <p:cNvSpPr/>
          <p:nvPr/>
        </p:nvSpPr>
        <p:spPr>
          <a:xfrm>
            <a:off x="8004432" y="3878687"/>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37</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7E6DFC62-A6BE-91BB-7093-3B8C87FAA5E2}"/>
              </a:ext>
            </a:extLst>
          </p:cNvPr>
          <p:cNvGrpSpPr/>
          <p:nvPr/>
        </p:nvGrpSpPr>
        <p:grpSpPr>
          <a:xfrm>
            <a:off x="268422" y="2866142"/>
            <a:ext cx="8607156" cy="432000"/>
            <a:chOff x="269628" y="1428602"/>
            <a:chExt cx="8607156" cy="432000"/>
          </a:xfrm>
        </p:grpSpPr>
        <p:sp>
          <p:nvSpPr>
            <p:cNvPr id="6" name="Rectangle 5">
              <a:extLst>
                <a:ext uri="{FF2B5EF4-FFF2-40B4-BE49-F238E27FC236}">
                  <a16:creationId xmlns:a16="http://schemas.microsoft.com/office/drawing/2014/main" id="{08E18DD8-321D-D3DF-600B-5A4FAB333E90}"/>
                </a:ext>
              </a:extLst>
            </p:cNvPr>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4</a:t>
              </a:r>
            </a:p>
          </p:txBody>
        </p:sp>
        <p:sp>
          <p:nvSpPr>
            <p:cNvPr id="10" name="Rectangle 9">
              <a:extLst>
                <a:ext uri="{FF2B5EF4-FFF2-40B4-BE49-F238E27FC236}">
                  <a16:creationId xmlns:a16="http://schemas.microsoft.com/office/drawing/2014/main" id="{8E9CE344-26DF-D0B0-3E9B-B1DA0C9AEE79}"/>
                </a:ext>
              </a:extLst>
            </p:cNvPr>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GLOBAL DIESEL EXHAUST FLUID (ADBLUE) MARKET OUTLOOK</a:t>
              </a:r>
            </a:p>
          </p:txBody>
        </p:sp>
        <p:sp>
          <p:nvSpPr>
            <p:cNvPr id="12" name="Rectangle 11">
              <a:extLst>
                <a:ext uri="{FF2B5EF4-FFF2-40B4-BE49-F238E27FC236}">
                  <a16:creationId xmlns:a16="http://schemas.microsoft.com/office/drawing/2014/main" id="{5F1B604A-DBD6-ED5E-B835-47E1DB742BF1}"/>
                </a:ext>
              </a:extLst>
            </p:cNvPr>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1</a:t>
              </a: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1</a:t>
              </a:r>
            </a:p>
          </p:txBody>
        </p:sp>
      </p:grpSp>
      <p:sp>
        <p:nvSpPr>
          <p:cNvPr id="16" name="Rectangle 15">
            <a:extLst>
              <a:ext uri="{FF2B5EF4-FFF2-40B4-BE49-F238E27FC236}">
                <a16:creationId xmlns:a16="http://schemas.microsoft.com/office/drawing/2014/main" id="{85C7197D-6B83-326A-53B2-B2AF276C2BD3}"/>
              </a:ext>
            </a:extLst>
          </p:cNvPr>
          <p:cNvSpPr/>
          <p:nvPr/>
        </p:nvSpPr>
        <p:spPr>
          <a:xfrm>
            <a:off x="271397" y="4381045"/>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7</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E5FBD343-2C9B-E58B-70FB-65E6D2387B0B}"/>
              </a:ext>
            </a:extLst>
          </p:cNvPr>
          <p:cNvSpPr/>
          <p:nvPr/>
        </p:nvSpPr>
        <p:spPr>
          <a:xfrm>
            <a:off x="1262194" y="4381045"/>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IMPORT &amp; EXPORT</a:t>
            </a:r>
          </a:p>
        </p:txBody>
      </p:sp>
      <p:sp>
        <p:nvSpPr>
          <p:cNvPr id="21" name="Rectangle 20">
            <a:extLst>
              <a:ext uri="{FF2B5EF4-FFF2-40B4-BE49-F238E27FC236}">
                <a16:creationId xmlns:a16="http://schemas.microsoft.com/office/drawing/2014/main" id="{2AE60425-DDE1-0848-6BD4-904E4E4888B1}"/>
              </a:ext>
            </a:extLst>
          </p:cNvPr>
          <p:cNvSpPr/>
          <p:nvPr/>
        </p:nvSpPr>
        <p:spPr>
          <a:xfrm>
            <a:off x="8007408" y="4381045"/>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38</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99BB3AC5-E729-100F-5694-A70B2CCE5EE0}"/>
              </a:ext>
            </a:extLst>
          </p:cNvPr>
          <p:cNvSpPr/>
          <p:nvPr/>
        </p:nvSpPr>
        <p:spPr>
          <a:xfrm>
            <a:off x="271397" y="4907603"/>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8</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8B7BFB5-2BA6-76F4-F983-ECAF2E756B97}"/>
              </a:ext>
            </a:extLst>
          </p:cNvPr>
          <p:cNvSpPr/>
          <p:nvPr/>
        </p:nvSpPr>
        <p:spPr>
          <a:xfrm>
            <a:off x="1262194" y="4907603"/>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PRICE BENCHMARKING</a:t>
            </a:r>
          </a:p>
        </p:txBody>
      </p:sp>
      <p:sp>
        <p:nvSpPr>
          <p:cNvPr id="24" name="Rectangle 23">
            <a:extLst>
              <a:ext uri="{FF2B5EF4-FFF2-40B4-BE49-F238E27FC236}">
                <a16:creationId xmlns:a16="http://schemas.microsoft.com/office/drawing/2014/main" id="{E30C7AB4-864E-7599-82F7-C935E30198EE}"/>
              </a:ext>
            </a:extLst>
          </p:cNvPr>
          <p:cNvSpPr/>
          <p:nvPr/>
        </p:nvSpPr>
        <p:spPr>
          <a:xfrm>
            <a:off x="8007408" y="4907603"/>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40</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A29FB32-1F6B-5B89-8602-E9CD6373E757}"/>
              </a:ext>
            </a:extLst>
          </p:cNvPr>
          <p:cNvSpPr/>
          <p:nvPr/>
        </p:nvSpPr>
        <p:spPr>
          <a:xfrm>
            <a:off x="284903" y="5422848"/>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9</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CCC49951-ECA5-C448-03BE-BE589AE585F9}"/>
              </a:ext>
            </a:extLst>
          </p:cNvPr>
          <p:cNvSpPr/>
          <p:nvPr/>
        </p:nvSpPr>
        <p:spPr>
          <a:xfrm>
            <a:off x="1277183" y="5422848"/>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schemeClr val="tx1"/>
                </a:solidFill>
                <a:latin typeface="Arial" panose="020B0604020202020204" pitchFamily="34" charset="0"/>
              </a:rPr>
              <a:t>VALUE CHAIN ANALYSIS</a:t>
            </a:r>
            <a:endParaRPr kumimoji="0" lang="en-IN"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
        <p:nvSpPr>
          <p:cNvPr id="27" name="Rectangle 26">
            <a:extLst>
              <a:ext uri="{FF2B5EF4-FFF2-40B4-BE49-F238E27FC236}">
                <a16:creationId xmlns:a16="http://schemas.microsoft.com/office/drawing/2014/main" id="{9F4A0298-D5DA-401F-A8E0-B09714D77839}"/>
              </a:ext>
            </a:extLst>
          </p:cNvPr>
          <p:cNvSpPr/>
          <p:nvPr/>
        </p:nvSpPr>
        <p:spPr>
          <a:xfrm>
            <a:off x="8014668" y="5422848"/>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42</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DA28E309-F90C-F1DA-02CD-8B6A273A711E}"/>
              </a:ext>
            </a:extLst>
          </p:cNvPr>
          <p:cNvSpPr/>
          <p:nvPr/>
        </p:nvSpPr>
        <p:spPr>
          <a:xfrm>
            <a:off x="277649" y="5938098"/>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10</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48ABDC08-F66C-F713-F1CC-E884314144A3}"/>
              </a:ext>
            </a:extLst>
          </p:cNvPr>
          <p:cNvSpPr/>
          <p:nvPr/>
        </p:nvSpPr>
        <p:spPr>
          <a:xfrm>
            <a:off x="1269929" y="5938098"/>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200" b="1" kern="0" dirty="0">
                <a:solidFill>
                  <a:srgbClr val="44546A">
                    <a:lumMod val="25000"/>
                  </a:srgbClr>
                </a:solidFill>
                <a:latin typeface="Arial" panose="020B0604020202020204" pitchFamily="34" charset="0"/>
                <a:cs typeface="Arial" panose="020B0604020202020204" pitchFamily="34" charset="0"/>
              </a:rPr>
              <a:t>COMPETITIVE LANDSCAPE</a:t>
            </a:r>
          </a:p>
        </p:txBody>
      </p:sp>
      <p:sp>
        <p:nvSpPr>
          <p:cNvPr id="30" name="Rectangle 29">
            <a:extLst>
              <a:ext uri="{FF2B5EF4-FFF2-40B4-BE49-F238E27FC236}">
                <a16:creationId xmlns:a16="http://schemas.microsoft.com/office/drawing/2014/main" id="{8EEE1EF5-191A-D881-5827-D425C4A3D9F4}"/>
              </a:ext>
            </a:extLst>
          </p:cNvPr>
          <p:cNvSpPr/>
          <p:nvPr/>
        </p:nvSpPr>
        <p:spPr>
          <a:xfrm>
            <a:off x="8007414" y="5938098"/>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45</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776420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India Diesel Exhaust Fluid Market Share, By Company, By Volume, FY 2021</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2" name="Chart 1">
            <a:extLst>
              <a:ext uri="{FF2B5EF4-FFF2-40B4-BE49-F238E27FC236}">
                <a16:creationId xmlns:a16="http://schemas.microsoft.com/office/drawing/2014/main" id="{D9B67669-4B06-A512-2B38-971F1259C3E0}"/>
              </a:ext>
            </a:extLst>
          </p:cNvPr>
          <p:cNvGraphicFramePr/>
          <p:nvPr>
            <p:extLst>
              <p:ext uri="{D42A27DB-BD31-4B8C-83A1-F6EECF244321}">
                <p14:modId xmlns:p14="http://schemas.microsoft.com/office/powerpoint/2010/main" val="2409060744"/>
              </p:ext>
            </p:extLst>
          </p:nvPr>
        </p:nvGraphicFramePr>
        <p:xfrm>
          <a:off x="1458081" y="1226738"/>
          <a:ext cx="6139543" cy="3207659"/>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8D86F2AB-D607-F482-39E8-61AFA50F0D20}"/>
              </a:ext>
            </a:extLst>
          </p:cNvPr>
          <p:cNvSpPr/>
          <p:nvPr/>
        </p:nvSpPr>
        <p:spPr>
          <a:xfrm>
            <a:off x="132585" y="5010140"/>
            <a:ext cx="8790534" cy="67589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 Indian Diesel Exhaust Fluid (DEF) market, Indian Farmers Fertilizer Cooperative Limited (IFFCO) has the largest market share of 17.2% followed by Indian Oil Corporation limited (IOCL) stood at 14.9%.</a:t>
            </a:r>
          </a:p>
        </p:txBody>
      </p:sp>
    </p:spTree>
    <p:extLst>
      <p:ext uri="{BB962C8B-B14F-4D97-AF65-F5344CB8AC3E}">
        <p14:creationId xmlns:p14="http://schemas.microsoft.com/office/powerpoint/2010/main" val="2189212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Rectangle 4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D83CFD0-ED6C-C743-0823-342C2F2F0D07}"/>
              </a:ext>
            </a:extLst>
          </p:cNvPr>
          <p:cNvSpPr txBox="1"/>
          <p:nvPr/>
        </p:nvSpPr>
        <p:spPr>
          <a:xfrm>
            <a:off x="439858" y="1683756"/>
            <a:ext cx="2336449" cy="2396359"/>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sz="3200" b="1" dirty="0">
                <a:solidFill>
                  <a:srgbClr val="FFFFFF"/>
                </a:solidFill>
                <a:latin typeface="+mj-lt"/>
                <a:ea typeface="+mj-ea"/>
                <a:cs typeface="+mj-cs"/>
              </a:rPr>
              <a:t>North </a:t>
            </a:r>
            <a:r>
              <a:rPr lang="en-US" sz="3200" b="1" kern="1200" dirty="0">
                <a:solidFill>
                  <a:srgbClr val="FFFFFF"/>
                </a:solidFill>
                <a:latin typeface="+mj-lt"/>
                <a:ea typeface="+mj-ea"/>
                <a:cs typeface="+mj-cs"/>
              </a:rPr>
              <a:t>India Diesel Exhaust Fluid (AdBlue) Market Outlook</a:t>
            </a:r>
          </a:p>
        </p:txBody>
      </p:sp>
      <p:pic>
        <p:nvPicPr>
          <p:cNvPr id="5" name="Picture 4" descr="Map&#10;&#10;Description automatically generated">
            <a:extLst>
              <a:ext uri="{FF2B5EF4-FFF2-40B4-BE49-F238E27FC236}">
                <a16:creationId xmlns:a16="http://schemas.microsoft.com/office/drawing/2014/main" id="{D3AC98C1-0947-4F4B-AE09-57CEB7231F04}"/>
              </a:ext>
            </a:extLst>
          </p:cNvPr>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691" b="8360"/>
          <a:stretch/>
        </p:blipFill>
        <p:spPr>
          <a:xfrm>
            <a:off x="3704018" y="858964"/>
            <a:ext cx="5000124" cy="5140071"/>
          </a:xfrm>
          <a:prstGeom prst="rect">
            <a:avLst/>
          </a:prstGeom>
        </p:spPr>
      </p:pic>
      <p:sp>
        <p:nvSpPr>
          <p:cNvPr id="7" name="Rectangle 6">
            <a:extLst>
              <a:ext uri="{FF2B5EF4-FFF2-40B4-BE49-F238E27FC236}">
                <a16:creationId xmlns:a16="http://schemas.microsoft.com/office/drawing/2014/main" id="{72CA9F9D-E101-FFE2-7B6A-A656F0B67F9F}"/>
              </a:ext>
            </a:extLst>
          </p:cNvPr>
          <p:cNvSpPr/>
          <p:nvPr/>
        </p:nvSpPr>
        <p:spPr>
          <a:xfrm>
            <a:off x="7232182" y="2121501"/>
            <a:ext cx="1310952" cy="7452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581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0C82356A-E21D-4F48-8E92-5D86A5F6F753}"/>
              </a:ext>
            </a:extLst>
          </p:cNvPr>
          <p:cNvGraphicFramePr/>
          <p:nvPr>
            <p:extLst>
              <p:ext uri="{D42A27DB-BD31-4B8C-83A1-F6EECF244321}">
                <p14:modId xmlns:p14="http://schemas.microsoft.com/office/powerpoint/2010/main" val="579944607"/>
              </p:ext>
            </p:extLst>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1652512F-C584-45C3-8F0C-D1D277E8B076}"/>
              </a:ext>
            </a:extLst>
          </p:cNvPr>
          <p:cNvSpPr txBox="1"/>
          <p:nvPr/>
        </p:nvSpPr>
        <p:spPr>
          <a:xfrm>
            <a:off x="132586" y="716478"/>
            <a:ext cx="9185586" cy="56881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9: North India Diesel Exhaust Fluid (AdBlue) Market Size, By Value (USD </a:t>
            </a:r>
            <a:r>
              <a:rPr lang="en-US" sz="1100" b="1" dirty="0">
                <a:latin typeface="Arial" panose="020B0604020202020204" pitchFamily="34" charset="0"/>
                <a:ea typeface="Verdana" panose="020B0604030504040204" pitchFamily="34" charset="0"/>
                <a:cs typeface="Arial" panose="020B0604020202020204" pitchFamily="34" charset="0"/>
              </a:rPr>
              <a:t>Billion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North India Diesel Exhaust Fluid (AdBlue) Market, By Value &amp; Volume</a:t>
            </a:r>
          </a:p>
        </p:txBody>
      </p:sp>
      <p:sp>
        <p:nvSpPr>
          <p:cNvPr id="19" name="Rectangle 18">
            <a:extLst>
              <a:ext uri="{FF2B5EF4-FFF2-40B4-BE49-F238E27FC236}">
                <a16:creationId xmlns:a16="http://schemas.microsoft.com/office/drawing/2014/main" id="{9531540F-C283-497F-AC80-9530E870E8F2}"/>
              </a:ext>
            </a:extLst>
          </p:cNvPr>
          <p:cNvSpPr/>
          <p:nvPr/>
        </p:nvSpPr>
        <p:spPr>
          <a:xfrm>
            <a:off x="992553" y="1233897"/>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5.0</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A39D9758-2688-4343-B51C-C1DA097FEF93}"/>
              </a:ext>
            </a:extLst>
          </p:cNvPr>
          <p:cNvSpPr/>
          <p:nvPr/>
        </p:nvSpPr>
        <p:spPr>
          <a:xfrm>
            <a:off x="156217" y="4843195"/>
            <a:ext cx="8790534" cy="166833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North India Diesel Exhaust Fluid (AdBlue) market stood at USD 0.8 billion in 2021 and is expected to reach USD 2.5 billion at a CAGR of 13.7% by 2030 and 7.2 billion by the end of 2040 at a CAGR of 11.3%.</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To meet the rising demand for vehicle production in the nation, numerous manufacturers are investing in new manufacturing strategies and upgrading current facilities.</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Like in July 2021, Maruti Suzuki India stated that it would invest INR 18,000 crore (USD 2.42 billion) in a new production facility in Haryana</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46828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0403146-1FFA-87C5-5EC9-6A9F6D589B53}"/>
              </a:ext>
            </a:extLst>
          </p:cNvPr>
          <p:cNvSpPr/>
          <p:nvPr/>
        </p:nvSpPr>
        <p:spPr>
          <a:xfrm>
            <a:off x="2656460" y="1218907"/>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13.7%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a:extLst>
              <a:ext uri="{FF2B5EF4-FFF2-40B4-BE49-F238E27FC236}">
                <a16:creationId xmlns:a16="http://schemas.microsoft.com/office/drawing/2014/main" id="{8B6FDF24-0E43-379E-B851-507698AB0868}"/>
              </a:ext>
            </a:extLst>
          </p:cNvPr>
          <p:cNvSpPr/>
          <p:nvPr/>
        </p:nvSpPr>
        <p:spPr>
          <a:xfrm>
            <a:off x="5534570" y="1218907"/>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11.3%</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Chart 3">
            <a:extLst>
              <a:ext uri="{FF2B5EF4-FFF2-40B4-BE49-F238E27FC236}">
                <a16:creationId xmlns:a16="http://schemas.microsoft.com/office/drawing/2014/main" id="{3EE56CA3-3F81-2238-4ECE-E95CDFDF8997}"/>
              </a:ext>
            </a:extLst>
          </p:cNvPr>
          <p:cNvGraphicFramePr/>
          <p:nvPr>
            <p:extLst>
              <p:ext uri="{D42A27DB-BD31-4B8C-83A1-F6EECF244321}">
                <p14:modId xmlns:p14="http://schemas.microsoft.com/office/powerpoint/2010/main" val="2684094133"/>
              </p:ext>
            </p:extLst>
          </p:nvPr>
        </p:nvGraphicFramePr>
        <p:xfrm>
          <a:off x="132586" y="3146162"/>
          <a:ext cx="8790534" cy="1740271"/>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AFF39CFD-FDAD-0523-A8B1-CF4198D8565A}"/>
              </a:ext>
            </a:extLst>
          </p:cNvPr>
          <p:cNvSpPr/>
          <p:nvPr/>
        </p:nvSpPr>
        <p:spPr>
          <a:xfrm>
            <a:off x="932593" y="3082563"/>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8.6</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324B213B-A0A3-3B6A-FB39-C68FF3DC194B}"/>
              </a:ext>
            </a:extLst>
          </p:cNvPr>
          <p:cNvSpPr/>
          <p:nvPr/>
        </p:nvSpPr>
        <p:spPr>
          <a:xfrm>
            <a:off x="2599000" y="3067573"/>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11.1</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a:extLst>
              <a:ext uri="{FF2B5EF4-FFF2-40B4-BE49-F238E27FC236}">
                <a16:creationId xmlns:a16="http://schemas.microsoft.com/office/drawing/2014/main" id="{6BCA3028-3676-D7DD-6093-F388DC64E223}"/>
              </a:ext>
            </a:extLst>
          </p:cNvPr>
          <p:cNvSpPr/>
          <p:nvPr/>
        </p:nvSpPr>
        <p:spPr>
          <a:xfrm>
            <a:off x="5474610" y="3067573"/>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10.4%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66867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North India Diesel Exhaust Fluid (AdBlue)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10: North India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Value (USD Billion),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2039007703"/>
              </p:ext>
            </p:extLst>
          </p:nvPr>
        </p:nvGraphicFramePr>
        <p:xfrm>
          <a:off x="0" y="1047446"/>
          <a:ext cx="9532239" cy="54121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62590"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B50F86B-714F-2F04-A50E-6DF4E33B905F}"/>
              </a:ext>
            </a:extLst>
          </p:cNvPr>
          <p:cNvSpPr txBox="1"/>
          <p:nvPr/>
        </p:nvSpPr>
        <p:spPr>
          <a:xfrm>
            <a:off x="305013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4237688"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552196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44977"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4</a:t>
            </a:r>
            <a:endParaRPr lang="en-IN" sz="10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060B940-9988-B1B4-1275-1949D83D364D}"/>
              </a:ext>
            </a:extLst>
          </p:cNvPr>
          <p:cNvSpPr txBox="1"/>
          <p:nvPr/>
        </p:nvSpPr>
        <p:spPr>
          <a:xfrm>
            <a:off x="7970063"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7</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41223" y="5296854"/>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2" name="TextBox 1">
            <a:extLst>
              <a:ext uri="{FF2B5EF4-FFF2-40B4-BE49-F238E27FC236}">
                <a16:creationId xmlns:a16="http://schemas.microsoft.com/office/drawing/2014/main" id="{4883F651-4C50-A637-86B6-77D437443F5C}"/>
              </a:ext>
            </a:extLst>
          </p:cNvPr>
          <p:cNvSpPr txBox="1"/>
          <p:nvPr/>
        </p:nvSpPr>
        <p:spPr>
          <a:xfrm>
            <a:off x="132586" y="5599163"/>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633192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North India Diesel Exhaust Fluid (AdBlue)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11: North India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Volume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3804304010"/>
              </p:ext>
            </p:extLst>
          </p:nvPr>
        </p:nvGraphicFramePr>
        <p:xfrm>
          <a:off x="0" y="1047446"/>
          <a:ext cx="9532239" cy="5251753"/>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3FACF1EE-9EAF-113B-1E62-059F3426DA36}"/>
              </a:ext>
            </a:extLst>
          </p:cNvPr>
          <p:cNvSpPr txBox="1"/>
          <p:nvPr/>
        </p:nvSpPr>
        <p:spPr>
          <a:xfrm>
            <a:off x="153923" y="518617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Billion Litres</a:t>
            </a:r>
          </a:p>
        </p:txBody>
      </p:sp>
      <p:sp>
        <p:nvSpPr>
          <p:cNvPr id="6" name="TextBox 5">
            <a:extLst>
              <a:ext uri="{FF2B5EF4-FFF2-40B4-BE49-F238E27FC236}">
                <a16:creationId xmlns:a16="http://schemas.microsoft.com/office/drawing/2014/main" id="{EB12034F-0D10-8612-A1C4-71BE5B0BBB6E}"/>
              </a:ext>
            </a:extLst>
          </p:cNvPr>
          <p:cNvSpPr txBox="1"/>
          <p:nvPr/>
        </p:nvSpPr>
        <p:spPr>
          <a:xfrm>
            <a:off x="132586" y="5715275"/>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
        <p:nvSpPr>
          <p:cNvPr id="2" name="TextBox 1">
            <a:extLst>
              <a:ext uri="{FF2B5EF4-FFF2-40B4-BE49-F238E27FC236}">
                <a16:creationId xmlns:a16="http://schemas.microsoft.com/office/drawing/2014/main" id="{D42CE44F-B494-79D2-FB13-4633D000C664}"/>
              </a:ext>
            </a:extLst>
          </p:cNvPr>
          <p:cNvSpPr txBox="1"/>
          <p:nvPr/>
        </p:nvSpPr>
        <p:spPr>
          <a:xfrm>
            <a:off x="1862590" y="519275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BDA40CE-48FB-5EEA-9B76-9524A2C53A50}"/>
              </a:ext>
            </a:extLst>
          </p:cNvPr>
          <p:cNvSpPr txBox="1"/>
          <p:nvPr/>
        </p:nvSpPr>
        <p:spPr>
          <a:xfrm>
            <a:off x="3050139" y="519275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27EEF24-E8C5-0641-6345-34CE5F2201BD}"/>
              </a:ext>
            </a:extLst>
          </p:cNvPr>
          <p:cNvSpPr txBox="1"/>
          <p:nvPr/>
        </p:nvSpPr>
        <p:spPr>
          <a:xfrm>
            <a:off x="4237688" y="519275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E27037C-7C4C-84D7-565F-0B21F43A1A15}"/>
              </a:ext>
            </a:extLst>
          </p:cNvPr>
          <p:cNvSpPr txBox="1"/>
          <p:nvPr/>
        </p:nvSpPr>
        <p:spPr>
          <a:xfrm>
            <a:off x="5521969" y="519275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CDC614B-8DDA-A8CF-944E-B972AA77191F}"/>
              </a:ext>
            </a:extLst>
          </p:cNvPr>
          <p:cNvSpPr txBox="1"/>
          <p:nvPr/>
        </p:nvSpPr>
        <p:spPr>
          <a:xfrm>
            <a:off x="6744977" y="517776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FDFC209-5ECE-E079-BC6D-65EFBAA911D0}"/>
              </a:ext>
            </a:extLst>
          </p:cNvPr>
          <p:cNvSpPr txBox="1"/>
          <p:nvPr/>
        </p:nvSpPr>
        <p:spPr>
          <a:xfrm>
            <a:off x="7970063" y="517776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5</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C88E1F9-19C3-9C82-CF2B-3734C4BF33B2}"/>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038326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Rectangle 4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D83CFD0-ED6C-C743-0823-342C2F2F0D07}"/>
              </a:ext>
            </a:extLst>
          </p:cNvPr>
          <p:cNvSpPr txBox="1"/>
          <p:nvPr/>
        </p:nvSpPr>
        <p:spPr>
          <a:xfrm>
            <a:off x="439858" y="1683756"/>
            <a:ext cx="2336449" cy="2396359"/>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sz="3200" b="1" dirty="0">
                <a:solidFill>
                  <a:srgbClr val="FFFFFF"/>
                </a:solidFill>
                <a:latin typeface="+mj-lt"/>
                <a:ea typeface="+mj-ea"/>
                <a:cs typeface="+mj-cs"/>
              </a:rPr>
              <a:t>West </a:t>
            </a:r>
            <a:r>
              <a:rPr lang="en-US" sz="3200" b="1" kern="1200" dirty="0">
                <a:solidFill>
                  <a:srgbClr val="FFFFFF"/>
                </a:solidFill>
                <a:latin typeface="+mj-lt"/>
                <a:ea typeface="+mj-ea"/>
                <a:cs typeface="+mj-cs"/>
              </a:rPr>
              <a:t>India Diesel Exhaust Fluid (AdBlue) Market Outlook</a:t>
            </a:r>
          </a:p>
        </p:txBody>
      </p:sp>
      <p:sp>
        <p:nvSpPr>
          <p:cNvPr id="7" name="Rectangle 6">
            <a:extLst>
              <a:ext uri="{FF2B5EF4-FFF2-40B4-BE49-F238E27FC236}">
                <a16:creationId xmlns:a16="http://schemas.microsoft.com/office/drawing/2014/main" id="{72CA9F9D-E101-FFE2-7B6A-A656F0B67F9F}"/>
              </a:ext>
            </a:extLst>
          </p:cNvPr>
          <p:cNvSpPr/>
          <p:nvPr/>
        </p:nvSpPr>
        <p:spPr>
          <a:xfrm>
            <a:off x="7232182" y="2121501"/>
            <a:ext cx="1310952" cy="7452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Map&#10;&#10;Description automatically generated">
            <a:extLst>
              <a:ext uri="{FF2B5EF4-FFF2-40B4-BE49-F238E27FC236}">
                <a16:creationId xmlns:a16="http://schemas.microsoft.com/office/drawing/2014/main" id="{DFCD1679-E16D-54AE-D525-F31016D13FEA}"/>
              </a:ext>
            </a:extLst>
          </p:cNvPr>
          <p:cNvPicPr>
            <a:picLocks noChangeAspect="1"/>
          </p:cNvPicPr>
          <p:nvPr/>
        </p:nvPicPr>
        <p:blipFill rotWithShape="1">
          <a:blip r:embed="rId3">
            <a:biLevel thresh="75000"/>
            <a:extLst>
              <a:ext uri="{28A0092B-C50C-407E-A947-70E740481C1C}">
                <a14:useLocalDpi xmlns:a14="http://schemas.microsoft.com/office/drawing/2010/main" val="0"/>
              </a:ext>
            </a:extLst>
          </a:blip>
          <a:srcRect b="9425"/>
          <a:stretch/>
        </p:blipFill>
        <p:spPr>
          <a:xfrm>
            <a:off x="3216166" y="555424"/>
            <a:ext cx="5517536" cy="5747144"/>
          </a:xfrm>
          <a:prstGeom prst="rect">
            <a:avLst/>
          </a:prstGeom>
        </p:spPr>
      </p:pic>
      <p:sp>
        <p:nvSpPr>
          <p:cNvPr id="4" name="Rectangle 3">
            <a:extLst>
              <a:ext uri="{FF2B5EF4-FFF2-40B4-BE49-F238E27FC236}">
                <a16:creationId xmlns:a16="http://schemas.microsoft.com/office/drawing/2014/main" id="{ED19CA99-12A9-4EF4-BD2E-31E86DF8B2B8}"/>
              </a:ext>
            </a:extLst>
          </p:cNvPr>
          <p:cNvSpPr/>
          <p:nvPr/>
        </p:nvSpPr>
        <p:spPr>
          <a:xfrm>
            <a:off x="6125029" y="820866"/>
            <a:ext cx="2294733" cy="7452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4683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0C82356A-E21D-4F48-8E92-5D86A5F6F753}"/>
              </a:ext>
            </a:extLst>
          </p:cNvPr>
          <p:cNvGraphicFramePr/>
          <p:nvPr>
            <p:extLst>
              <p:ext uri="{D42A27DB-BD31-4B8C-83A1-F6EECF244321}">
                <p14:modId xmlns:p14="http://schemas.microsoft.com/office/powerpoint/2010/main" val="3493566016"/>
              </p:ext>
            </p:extLst>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1652512F-C584-45C3-8F0C-D1D277E8B076}"/>
              </a:ext>
            </a:extLst>
          </p:cNvPr>
          <p:cNvSpPr txBox="1"/>
          <p:nvPr/>
        </p:nvSpPr>
        <p:spPr>
          <a:xfrm>
            <a:off x="132586" y="716478"/>
            <a:ext cx="9185586" cy="56881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12: West India Diesel Exhaust Fluid (AdBlue) Market Size, By Value (USD </a:t>
            </a:r>
            <a:r>
              <a:rPr lang="en-US" sz="1100" b="1" dirty="0">
                <a:latin typeface="Arial" panose="020B0604020202020204" pitchFamily="34" charset="0"/>
                <a:ea typeface="Verdana" panose="020B0604030504040204" pitchFamily="34" charset="0"/>
                <a:cs typeface="Arial" panose="020B0604020202020204" pitchFamily="34" charset="0"/>
              </a:rPr>
              <a:t>Billion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West India Diesel Exhaust Fluid (AdBlue) Market, By Value &amp; Volume</a:t>
            </a:r>
          </a:p>
        </p:txBody>
      </p:sp>
      <p:sp>
        <p:nvSpPr>
          <p:cNvPr id="19" name="Rectangle 18">
            <a:extLst>
              <a:ext uri="{FF2B5EF4-FFF2-40B4-BE49-F238E27FC236}">
                <a16:creationId xmlns:a16="http://schemas.microsoft.com/office/drawing/2014/main" id="{9531540F-C283-497F-AC80-9530E870E8F2}"/>
              </a:ext>
            </a:extLst>
          </p:cNvPr>
          <p:cNvSpPr/>
          <p:nvPr/>
        </p:nvSpPr>
        <p:spPr>
          <a:xfrm>
            <a:off x="992553" y="1233897"/>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4.7%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A39D9758-2688-4343-B51C-C1DA097FEF93}"/>
              </a:ext>
            </a:extLst>
          </p:cNvPr>
          <p:cNvSpPr/>
          <p:nvPr/>
        </p:nvSpPr>
        <p:spPr>
          <a:xfrm>
            <a:off x="156217" y="4843195"/>
            <a:ext cx="8790534" cy="1668635"/>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West India Diesel Exhaust Fluid (AdBlue) market stood at USD 1.0 billion in 2021 and is expected to reach USD 3.1 billion at a CAGR of 13.6% by 2030 and 9.2 billion by the end of 2040 at a CAGR of 11.4%.</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agro</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-focused Indian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Adblue</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Market has also been fueled by low manufacturing costs and an increase in the use of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Adblue</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in farm equipment.</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Government of India anticipates the vehicle sector to draw US$ 8–10 billion in domestic and international investments by 2023, therefore there have been a lot of investments recently.</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51183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0403146-1FFA-87C5-5EC9-6A9F6D589B53}"/>
              </a:ext>
            </a:extLst>
          </p:cNvPr>
          <p:cNvSpPr/>
          <p:nvPr/>
        </p:nvSpPr>
        <p:spPr>
          <a:xfrm>
            <a:off x="2656460" y="1218907"/>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13.6</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a:extLst>
              <a:ext uri="{FF2B5EF4-FFF2-40B4-BE49-F238E27FC236}">
                <a16:creationId xmlns:a16="http://schemas.microsoft.com/office/drawing/2014/main" id="{8B6FDF24-0E43-379E-B851-507698AB0868}"/>
              </a:ext>
            </a:extLst>
          </p:cNvPr>
          <p:cNvSpPr/>
          <p:nvPr/>
        </p:nvSpPr>
        <p:spPr>
          <a:xfrm>
            <a:off x="5534570" y="1218907"/>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11.4%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Chart 3">
            <a:extLst>
              <a:ext uri="{FF2B5EF4-FFF2-40B4-BE49-F238E27FC236}">
                <a16:creationId xmlns:a16="http://schemas.microsoft.com/office/drawing/2014/main" id="{3EE56CA3-3F81-2238-4ECE-E95CDFDF8997}"/>
              </a:ext>
            </a:extLst>
          </p:cNvPr>
          <p:cNvGraphicFramePr/>
          <p:nvPr>
            <p:extLst>
              <p:ext uri="{D42A27DB-BD31-4B8C-83A1-F6EECF244321}">
                <p14:modId xmlns:p14="http://schemas.microsoft.com/office/powerpoint/2010/main" val="2543851346"/>
              </p:ext>
            </p:extLst>
          </p:nvPr>
        </p:nvGraphicFramePr>
        <p:xfrm>
          <a:off x="132586" y="3117134"/>
          <a:ext cx="8790534" cy="1740271"/>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AFF39CFD-FDAD-0523-A8B1-CF4198D8565A}"/>
              </a:ext>
            </a:extLst>
          </p:cNvPr>
          <p:cNvSpPr/>
          <p:nvPr/>
        </p:nvSpPr>
        <p:spPr>
          <a:xfrm>
            <a:off x="932593" y="3053535"/>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8.4</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324B213B-A0A3-3B6A-FB39-C68FF3DC194B}"/>
              </a:ext>
            </a:extLst>
          </p:cNvPr>
          <p:cNvSpPr/>
          <p:nvPr/>
        </p:nvSpPr>
        <p:spPr>
          <a:xfrm>
            <a:off x="2599000" y="3038545"/>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11.1</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a:extLst>
              <a:ext uri="{FF2B5EF4-FFF2-40B4-BE49-F238E27FC236}">
                <a16:creationId xmlns:a16="http://schemas.microsoft.com/office/drawing/2014/main" id="{6BCA3028-3676-D7DD-6093-F388DC64E223}"/>
              </a:ext>
            </a:extLst>
          </p:cNvPr>
          <p:cNvSpPr/>
          <p:nvPr/>
        </p:nvSpPr>
        <p:spPr>
          <a:xfrm>
            <a:off x="5474610" y="3038545"/>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10.5%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2333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West India Diesel Exhaust Fluid (AdBlue)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13: West India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Value (USD Billion),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1006181292"/>
              </p:ext>
            </p:extLst>
          </p:nvPr>
        </p:nvGraphicFramePr>
        <p:xfrm>
          <a:off x="0" y="1047446"/>
          <a:ext cx="9532239" cy="54121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62590"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B50F86B-714F-2F04-A50E-6DF4E33B905F}"/>
              </a:ext>
            </a:extLst>
          </p:cNvPr>
          <p:cNvSpPr txBox="1"/>
          <p:nvPr/>
        </p:nvSpPr>
        <p:spPr>
          <a:xfrm>
            <a:off x="305013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4237688"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552196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44977"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6</a:t>
            </a:r>
            <a:endParaRPr lang="en-IN" sz="10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060B940-9988-B1B4-1275-1949D83D364D}"/>
              </a:ext>
            </a:extLst>
          </p:cNvPr>
          <p:cNvSpPr txBox="1"/>
          <p:nvPr/>
        </p:nvSpPr>
        <p:spPr>
          <a:xfrm>
            <a:off x="7970063"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9</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41223" y="5296854"/>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2" name="TextBox 1">
            <a:extLst>
              <a:ext uri="{FF2B5EF4-FFF2-40B4-BE49-F238E27FC236}">
                <a16:creationId xmlns:a16="http://schemas.microsoft.com/office/drawing/2014/main" id="{4883F651-4C50-A637-86B6-77D437443F5C}"/>
              </a:ext>
            </a:extLst>
          </p:cNvPr>
          <p:cNvSpPr txBox="1"/>
          <p:nvPr/>
        </p:nvSpPr>
        <p:spPr>
          <a:xfrm>
            <a:off x="132586" y="5599163"/>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078827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West India Diesel Exhaust Fluid (AdBlue)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14: West India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Volume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2833221192"/>
              </p:ext>
            </p:extLst>
          </p:nvPr>
        </p:nvGraphicFramePr>
        <p:xfrm>
          <a:off x="0" y="1047446"/>
          <a:ext cx="9532239" cy="525175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12911" y="5799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75290"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B50F86B-714F-2F04-A50E-6DF4E33B905F}"/>
              </a:ext>
            </a:extLst>
          </p:cNvPr>
          <p:cNvSpPr txBox="1"/>
          <p:nvPr/>
        </p:nvSpPr>
        <p:spPr>
          <a:xfrm>
            <a:off x="3062839"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4250388"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5534669"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57677" y="516868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5</a:t>
            </a:r>
            <a:endParaRPr lang="en-IN" sz="10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060B940-9988-B1B4-1275-1949D83D364D}"/>
              </a:ext>
            </a:extLst>
          </p:cNvPr>
          <p:cNvSpPr txBox="1"/>
          <p:nvPr/>
        </p:nvSpPr>
        <p:spPr>
          <a:xfrm>
            <a:off x="7982763" y="516868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7</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53923" y="518617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Billion Litres</a:t>
            </a:r>
          </a:p>
        </p:txBody>
      </p:sp>
      <p:sp>
        <p:nvSpPr>
          <p:cNvPr id="6" name="TextBox 5">
            <a:extLst>
              <a:ext uri="{FF2B5EF4-FFF2-40B4-BE49-F238E27FC236}">
                <a16:creationId xmlns:a16="http://schemas.microsoft.com/office/drawing/2014/main" id="{EB12034F-0D10-8612-A1C4-71BE5B0BBB6E}"/>
              </a:ext>
            </a:extLst>
          </p:cNvPr>
          <p:cNvSpPr txBox="1"/>
          <p:nvPr/>
        </p:nvSpPr>
        <p:spPr>
          <a:xfrm>
            <a:off x="132586" y="5715275"/>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234450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Rectangle 4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D83CFD0-ED6C-C743-0823-342C2F2F0D07}"/>
              </a:ext>
            </a:extLst>
          </p:cNvPr>
          <p:cNvSpPr txBox="1"/>
          <p:nvPr/>
        </p:nvSpPr>
        <p:spPr>
          <a:xfrm>
            <a:off x="439858" y="1683756"/>
            <a:ext cx="2336449" cy="2396359"/>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sz="3200" b="1" dirty="0">
                <a:solidFill>
                  <a:srgbClr val="FFFFFF"/>
                </a:solidFill>
                <a:latin typeface="+mj-lt"/>
                <a:ea typeface="+mj-ea"/>
                <a:cs typeface="+mj-cs"/>
              </a:rPr>
              <a:t>South </a:t>
            </a:r>
            <a:r>
              <a:rPr lang="en-US" sz="3200" b="1" kern="1200" dirty="0">
                <a:solidFill>
                  <a:srgbClr val="FFFFFF"/>
                </a:solidFill>
                <a:latin typeface="+mj-lt"/>
                <a:ea typeface="+mj-ea"/>
                <a:cs typeface="+mj-cs"/>
              </a:rPr>
              <a:t>India Diesel Exhaust Fluid (AdBlue) Market Outlook</a:t>
            </a:r>
          </a:p>
        </p:txBody>
      </p:sp>
      <p:sp>
        <p:nvSpPr>
          <p:cNvPr id="7" name="Rectangle 6">
            <a:extLst>
              <a:ext uri="{FF2B5EF4-FFF2-40B4-BE49-F238E27FC236}">
                <a16:creationId xmlns:a16="http://schemas.microsoft.com/office/drawing/2014/main" id="{72CA9F9D-E101-FFE2-7B6A-A656F0B67F9F}"/>
              </a:ext>
            </a:extLst>
          </p:cNvPr>
          <p:cNvSpPr/>
          <p:nvPr/>
        </p:nvSpPr>
        <p:spPr>
          <a:xfrm>
            <a:off x="7232182" y="2121501"/>
            <a:ext cx="1310952" cy="7452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descr="Map&#10;&#10;Description automatically generated">
            <a:extLst>
              <a:ext uri="{FF2B5EF4-FFF2-40B4-BE49-F238E27FC236}">
                <a16:creationId xmlns:a16="http://schemas.microsoft.com/office/drawing/2014/main" id="{5D575EF9-7305-AA3C-ED03-63A17904E7EA}"/>
              </a:ext>
            </a:extLst>
          </p:cNvPr>
          <p:cNvPicPr>
            <a:picLocks noChangeAspect="1"/>
          </p:cNvPicPr>
          <p:nvPr/>
        </p:nvPicPr>
        <p:blipFill rotWithShape="1">
          <a:blip r:embed="rId3">
            <a:biLevel thresh="75000"/>
            <a:extLst>
              <a:ext uri="{28A0092B-C50C-407E-A947-70E740481C1C}">
                <a14:useLocalDpi xmlns:a14="http://schemas.microsoft.com/office/drawing/2010/main" val="0"/>
              </a:ext>
            </a:extLst>
          </a:blip>
          <a:srcRect b="8359"/>
          <a:stretch/>
        </p:blipFill>
        <p:spPr>
          <a:xfrm>
            <a:off x="3657600" y="765628"/>
            <a:ext cx="5225143" cy="5326743"/>
          </a:xfrm>
          <a:prstGeom prst="rect">
            <a:avLst/>
          </a:prstGeom>
        </p:spPr>
      </p:pic>
      <p:sp>
        <p:nvSpPr>
          <p:cNvPr id="3" name="Rectangle 2">
            <a:extLst>
              <a:ext uri="{FF2B5EF4-FFF2-40B4-BE49-F238E27FC236}">
                <a16:creationId xmlns:a16="http://schemas.microsoft.com/office/drawing/2014/main" id="{F59C7511-5336-CB77-568B-0BC11805A29B}"/>
              </a:ext>
            </a:extLst>
          </p:cNvPr>
          <p:cNvSpPr/>
          <p:nvPr/>
        </p:nvSpPr>
        <p:spPr>
          <a:xfrm>
            <a:off x="7240916" y="3056398"/>
            <a:ext cx="1310952" cy="7452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94750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A5A4ADC-92EB-067B-C3EA-86AF16A95C74}"/>
              </a:ext>
            </a:extLst>
          </p:cNvPr>
          <p:cNvSpPr txBox="1"/>
          <p:nvPr/>
        </p:nvSpPr>
        <p:spPr>
          <a:xfrm>
            <a:off x="120316" y="3198167"/>
            <a:ext cx="4233970" cy="830997"/>
          </a:xfrm>
          <a:prstGeom prst="rect">
            <a:avLst/>
          </a:prstGeom>
          <a:noFill/>
        </p:spPr>
        <p:txBody>
          <a:bodyPr wrap="square">
            <a:spAutoFit/>
          </a:bodyPr>
          <a:lstStyle/>
          <a:p>
            <a:r>
              <a:rPr lang="en-IN" sz="2400" b="1" dirty="0">
                <a:solidFill>
                  <a:schemeClr val="tx1">
                    <a:lumMod val="85000"/>
                    <a:lumOff val="15000"/>
                  </a:schemeClr>
                </a:solidFill>
                <a:latin typeface="Arial" panose="020B0604020202020204" pitchFamily="34" charset="0"/>
                <a:ea typeface="Verdana" panose="020B0604030504040204" pitchFamily="34" charset="0"/>
              </a:rPr>
              <a:t>Diesel Exhaust Fluid (AdBlue)</a:t>
            </a:r>
            <a:endParaRPr lang="en-IN" sz="2400" b="1" dirty="0"/>
          </a:p>
        </p:txBody>
      </p:sp>
      <p:pic>
        <p:nvPicPr>
          <p:cNvPr id="1034" name="Picture 10" descr="Premium Photo | Close up filling of diesel exhaust fluid from canister into  the tank of blue car">
            <a:extLst>
              <a:ext uri="{FF2B5EF4-FFF2-40B4-BE49-F238E27FC236}">
                <a16:creationId xmlns:a16="http://schemas.microsoft.com/office/drawing/2014/main" id="{463E69CF-D4B1-83AA-FEAC-1D0B43369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30" b="2"/>
          <a:stretch/>
        </p:blipFill>
        <p:spPr bwMode="auto">
          <a:xfrm>
            <a:off x="3672114" y="1"/>
            <a:ext cx="547188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891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0C82356A-E21D-4F48-8E92-5D86A5F6F753}"/>
              </a:ext>
            </a:extLst>
          </p:cNvPr>
          <p:cNvGraphicFramePr/>
          <p:nvPr>
            <p:extLst>
              <p:ext uri="{D42A27DB-BD31-4B8C-83A1-F6EECF244321}">
                <p14:modId xmlns:p14="http://schemas.microsoft.com/office/powerpoint/2010/main" val="4021199071"/>
              </p:ext>
            </p:extLst>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1652512F-C584-45C3-8F0C-D1D277E8B076}"/>
              </a:ext>
            </a:extLst>
          </p:cNvPr>
          <p:cNvSpPr txBox="1"/>
          <p:nvPr/>
        </p:nvSpPr>
        <p:spPr>
          <a:xfrm>
            <a:off x="132586" y="716478"/>
            <a:ext cx="9185586" cy="56881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15: South India Diesel Exhaust Fluid (AdBlue) Market Size, By Value (USD </a:t>
            </a:r>
            <a:r>
              <a:rPr lang="en-US" sz="1100" b="1" dirty="0">
                <a:latin typeface="Arial" panose="020B0604020202020204" pitchFamily="34" charset="0"/>
                <a:ea typeface="Verdana" panose="020B0604030504040204" pitchFamily="34" charset="0"/>
                <a:cs typeface="Arial" panose="020B0604020202020204" pitchFamily="34" charset="0"/>
              </a:rPr>
              <a:t>Billion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South India Diesel Exhaust Fluid (AdBlue) Market, By Value &amp; Volume</a:t>
            </a:r>
          </a:p>
        </p:txBody>
      </p:sp>
      <p:sp>
        <p:nvSpPr>
          <p:cNvPr id="19" name="Rectangle 18">
            <a:extLst>
              <a:ext uri="{FF2B5EF4-FFF2-40B4-BE49-F238E27FC236}">
                <a16:creationId xmlns:a16="http://schemas.microsoft.com/office/drawing/2014/main" id="{9531540F-C283-497F-AC80-9530E870E8F2}"/>
              </a:ext>
            </a:extLst>
          </p:cNvPr>
          <p:cNvSpPr/>
          <p:nvPr/>
        </p:nvSpPr>
        <p:spPr>
          <a:xfrm>
            <a:off x="992553" y="1233897"/>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4.7%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A39D9758-2688-4343-B51C-C1DA097FEF93}"/>
              </a:ext>
            </a:extLst>
          </p:cNvPr>
          <p:cNvSpPr/>
          <p:nvPr/>
        </p:nvSpPr>
        <p:spPr>
          <a:xfrm>
            <a:off x="156217" y="4843195"/>
            <a:ext cx="8790534" cy="166833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South India Diesel Exhaust Fluid (AdBlue) market stood at USD 1.0 billion in 2021 and is expected to reach USD 3.3 billion at a CAGR of 13.6% by 2030 and 9.7 billion by the end of 2040 at a CAGR of 11.4%.</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 terms of volume, the South India Diesel Exhaust Fluid (AdBlue) market stood at 1.1 billion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litres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and is anticipated to reach 2.9 billion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litres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at a CAGR of 11.1% and 8.0 billion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litres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by the end of 2040 at a CAGR of 10.5%.</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Incentives of US$ 3.5 billion are proposed by the Indian government as part of a revised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programme</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to promote the production and export of clean technology vehicles over a five-year period until 2026.</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46828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0403146-1FFA-87C5-5EC9-6A9F6D589B53}"/>
              </a:ext>
            </a:extLst>
          </p:cNvPr>
          <p:cNvSpPr/>
          <p:nvPr/>
        </p:nvSpPr>
        <p:spPr>
          <a:xfrm>
            <a:off x="2656460" y="1218907"/>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13.6</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a:extLst>
              <a:ext uri="{FF2B5EF4-FFF2-40B4-BE49-F238E27FC236}">
                <a16:creationId xmlns:a16="http://schemas.microsoft.com/office/drawing/2014/main" id="{8B6FDF24-0E43-379E-B851-507698AB0868}"/>
              </a:ext>
            </a:extLst>
          </p:cNvPr>
          <p:cNvSpPr/>
          <p:nvPr/>
        </p:nvSpPr>
        <p:spPr>
          <a:xfrm>
            <a:off x="5534570" y="1218907"/>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11.4%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Chart 3">
            <a:extLst>
              <a:ext uri="{FF2B5EF4-FFF2-40B4-BE49-F238E27FC236}">
                <a16:creationId xmlns:a16="http://schemas.microsoft.com/office/drawing/2014/main" id="{3EE56CA3-3F81-2238-4ECE-E95CDFDF8997}"/>
              </a:ext>
            </a:extLst>
          </p:cNvPr>
          <p:cNvGraphicFramePr/>
          <p:nvPr>
            <p:extLst>
              <p:ext uri="{D42A27DB-BD31-4B8C-83A1-F6EECF244321}">
                <p14:modId xmlns:p14="http://schemas.microsoft.com/office/powerpoint/2010/main" val="1495462598"/>
              </p:ext>
            </p:extLst>
          </p:nvPr>
        </p:nvGraphicFramePr>
        <p:xfrm>
          <a:off x="132586" y="3146162"/>
          <a:ext cx="8790534" cy="1740271"/>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AFF39CFD-FDAD-0523-A8B1-CF4198D8565A}"/>
              </a:ext>
            </a:extLst>
          </p:cNvPr>
          <p:cNvSpPr/>
          <p:nvPr/>
        </p:nvSpPr>
        <p:spPr>
          <a:xfrm>
            <a:off x="932593" y="3082563"/>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8.4</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324B213B-A0A3-3B6A-FB39-C68FF3DC194B}"/>
              </a:ext>
            </a:extLst>
          </p:cNvPr>
          <p:cNvSpPr/>
          <p:nvPr/>
        </p:nvSpPr>
        <p:spPr>
          <a:xfrm>
            <a:off x="2599000" y="3067573"/>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11.1</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a:extLst>
              <a:ext uri="{FF2B5EF4-FFF2-40B4-BE49-F238E27FC236}">
                <a16:creationId xmlns:a16="http://schemas.microsoft.com/office/drawing/2014/main" id="{6BCA3028-3676-D7DD-6093-F388DC64E223}"/>
              </a:ext>
            </a:extLst>
          </p:cNvPr>
          <p:cNvSpPr/>
          <p:nvPr/>
        </p:nvSpPr>
        <p:spPr>
          <a:xfrm>
            <a:off x="5474610" y="3067573"/>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10.5%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9194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South India Diesel Exhaust Fluid (AdBlue)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16: South India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Value (USD Billion),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3353250584"/>
              </p:ext>
            </p:extLst>
          </p:nvPr>
        </p:nvGraphicFramePr>
        <p:xfrm>
          <a:off x="0" y="1047446"/>
          <a:ext cx="9532239" cy="54121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62590"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B50F86B-714F-2F04-A50E-6DF4E33B905F}"/>
              </a:ext>
            </a:extLst>
          </p:cNvPr>
          <p:cNvSpPr txBox="1"/>
          <p:nvPr/>
        </p:nvSpPr>
        <p:spPr>
          <a:xfrm>
            <a:off x="305013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4237688"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552196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44977"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6</a:t>
            </a:r>
            <a:endParaRPr lang="en-IN" sz="10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060B940-9988-B1B4-1275-1949D83D364D}"/>
              </a:ext>
            </a:extLst>
          </p:cNvPr>
          <p:cNvSpPr txBox="1"/>
          <p:nvPr/>
        </p:nvSpPr>
        <p:spPr>
          <a:xfrm>
            <a:off x="7970063"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10</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41223" y="5296854"/>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2" name="TextBox 1">
            <a:extLst>
              <a:ext uri="{FF2B5EF4-FFF2-40B4-BE49-F238E27FC236}">
                <a16:creationId xmlns:a16="http://schemas.microsoft.com/office/drawing/2014/main" id="{4883F651-4C50-A637-86B6-77D437443F5C}"/>
              </a:ext>
            </a:extLst>
          </p:cNvPr>
          <p:cNvSpPr txBox="1"/>
          <p:nvPr/>
        </p:nvSpPr>
        <p:spPr>
          <a:xfrm>
            <a:off x="132586" y="5599163"/>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023280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South India Diesel Exhaust Fluid (AdBlue)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17: South India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Volume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373889800"/>
              </p:ext>
            </p:extLst>
          </p:nvPr>
        </p:nvGraphicFramePr>
        <p:xfrm>
          <a:off x="0" y="1047446"/>
          <a:ext cx="9532239" cy="525175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12911" y="5799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75290"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B50F86B-714F-2F04-A50E-6DF4E33B905F}"/>
              </a:ext>
            </a:extLst>
          </p:cNvPr>
          <p:cNvSpPr txBox="1"/>
          <p:nvPr/>
        </p:nvSpPr>
        <p:spPr>
          <a:xfrm>
            <a:off x="3062839"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4250388"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5534669" y="51836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57677" y="516868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5</a:t>
            </a:r>
            <a:endParaRPr lang="en-IN" sz="10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060B940-9988-B1B4-1275-1949D83D364D}"/>
              </a:ext>
            </a:extLst>
          </p:cNvPr>
          <p:cNvSpPr txBox="1"/>
          <p:nvPr/>
        </p:nvSpPr>
        <p:spPr>
          <a:xfrm>
            <a:off x="7982763" y="516868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8</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53923" y="518617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Billion Litres</a:t>
            </a:r>
          </a:p>
        </p:txBody>
      </p:sp>
      <p:sp>
        <p:nvSpPr>
          <p:cNvPr id="6" name="TextBox 5">
            <a:extLst>
              <a:ext uri="{FF2B5EF4-FFF2-40B4-BE49-F238E27FC236}">
                <a16:creationId xmlns:a16="http://schemas.microsoft.com/office/drawing/2014/main" id="{EB12034F-0D10-8612-A1C4-71BE5B0BBB6E}"/>
              </a:ext>
            </a:extLst>
          </p:cNvPr>
          <p:cNvSpPr txBox="1"/>
          <p:nvPr/>
        </p:nvSpPr>
        <p:spPr>
          <a:xfrm>
            <a:off x="132586" y="5715275"/>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81531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Rectangle 4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D83CFD0-ED6C-C743-0823-342C2F2F0D07}"/>
              </a:ext>
            </a:extLst>
          </p:cNvPr>
          <p:cNvSpPr txBox="1"/>
          <p:nvPr/>
        </p:nvSpPr>
        <p:spPr>
          <a:xfrm>
            <a:off x="439858" y="1683756"/>
            <a:ext cx="2336449" cy="2396359"/>
          </a:xfrm>
          <a:prstGeom prst="rect">
            <a:avLst/>
          </a:prstGeom>
        </p:spPr>
        <p:txBody>
          <a:bodyPr vert="horz" lIns="91440" tIns="45720" rIns="91440" bIns="45720" rtlCol="0" anchor="b">
            <a:normAutofit fontScale="92500" lnSpcReduction="10000"/>
          </a:bodyPr>
          <a:lstStyle/>
          <a:p>
            <a:pPr defTabSz="914400">
              <a:lnSpc>
                <a:spcPct val="90000"/>
              </a:lnSpc>
              <a:spcBef>
                <a:spcPct val="0"/>
              </a:spcBef>
              <a:spcAft>
                <a:spcPts val="600"/>
              </a:spcAft>
            </a:pPr>
            <a:r>
              <a:rPr lang="en-US" sz="3200" b="1" dirty="0">
                <a:solidFill>
                  <a:srgbClr val="FFFFFF"/>
                </a:solidFill>
                <a:latin typeface="+mj-lt"/>
                <a:ea typeface="+mj-ea"/>
                <a:cs typeface="+mj-cs"/>
              </a:rPr>
              <a:t>East </a:t>
            </a:r>
            <a:r>
              <a:rPr lang="en-US" sz="3200" b="1" kern="1200" dirty="0">
                <a:solidFill>
                  <a:srgbClr val="FFFFFF"/>
                </a:solidFill>
                <a:latin typeface="+mj-lt"/>
                <a:ea typeface="+mj-ea"/>
                <a:cs typeface="+mj-cs"/>
              </a:rPr>
              <a:t>India Diesel Exhaust Fluid (AdBlue) Market Outlook</a:t>
            </a:r>
          </a:p>
        </p:txBody>
      </p:sp>
      <p:pic>
        <p:nvPicPr>
          <p:cNvPr id="8" name="Picture 7" descr="Map&#10;&#10;Description automatically generated">
            <a:extLst>
              <a:ext uri="{FF2B5EF4-FFF2-40B4-BE49-F238E27FC236}">
                <a16:creationId xmlns:a16="http://schemas.microsoft.com/office/drawing/2014/main" id="{556FBFF5-FAA6-0971-9E47-D2F844F16D82}"/>
              </a:ext>
            </a:extLst>
          </p:cNvPr>
          <p:cNvPicPr>
            <a:picLocks noChangeAspect="1"/>
          </p:cNvPicPr>
          <p:nvPr/>
        </p:nvPicPr>
        <p:blipFill rotWithShape="1">
          <a:blip r:embed="rId3">
            <a:biLevel thresh="75000"/>
            <a:extLst>
              <a:ext uri="{28A0092B-C50C-407E-A947-70E740481C1C}">
                <a14:useLocalDpi xmlns:a14="http://schemas.microsoft.com/office/drawing/2010/main" val="0"/>
              </a:ext>
            </a:extLst>
          </a:blip>
          <a:srcRect b="9277"/>
          <a:stretch/>
        </p:blipFill>
        <p:spPr>
          <a:xfrm>
            <a:off x="3341461" y="184310"/>
            <a:ext cx="4870450" cy="6221747"/>
          </a:xfrm>
          <a:prstGeom prst="rect">
            <a:avLst/>
          </a:prstGeom>
        </p:spPr>
      </p:pic>
      <p:sp>
        <p:nvSpPr>
          <p:cNvPr id="9" name="Rectangle 8">
            <a:extLst>
              <a:ext uri="{FF2B5EF4-FFF2-40B4-BE49-F238E27FC236}">
                <a16:creationId xmlns:a16="http://schemas.microsoft.com/office/drawing/2014/main" id="{FF597822-672B-D085-9B74-713D902859EB}"/>
              </a:ext>
            </a:extLst>
          </p:cNvPr>
          <p:cNvSpPr/>
          <p:nvPr/>
        </p:nvSpPr>
        <p:spPr>
          <a:xfrm>
            <a:off x="5920115" y="5288253"/>
            <a:ext cx="1670855" cy="7452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5979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0C82356A-E21D-4F48-8E92-5D86A5F6F753}"/>
              </a:ext>
            </a:extLst>
          </p:cNvPr>
          <p:cNvGraphicFramePr/>
          <p:nvPr>
            <p:extLst>
              <p:ext uri="{D42A27DB-BD31-4B8C-83A1-F6EECF244321}">
                <p14:modId xmlns:p14="http://schemas.microsoft.com/office/powerpoint/2010/main" val="3658791045"/>
              </p:ext>
            </p:extLst>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1652512F-C584-45C3-8F0C-D1D277E8B076}"/>
              </a:ext>
            </a:extLst>
          </p:cNvPr>
          <p:cNvSpPr txBox="1"/>
          <p:nvPr/>
        </p:nvSpPr>
        <p:spPr>
          <a:xfrm>
            <a:off x="132586" y="716478"/>
            <a:ext cx="9185586" cy="56881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18: East India Diesel Exhaust Fluid (AdBlue) Market Size, By Value (USD </a:t>
            </a:r>
            <a:r>
              <a:rPr lang="en-US" sz="1100" b="1" dirty="0">
                <a:latin typeface="Arial" panose="020B0604020202020204" pitchFamily="34" charset="0"/>
                <a:ea typeface="Verdana" panose="020B0604030504040204" pitchFamily="34" charset="0"/>
                <a:cs typeface="Arial" panose="020B0604020202020204" pitchFamily="34" charset="0"/>
              </a:rPr>
              <a:t>Billion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East India Diesel Exhaust Fluid (AdBlue) Market, By Value &amp; Volume</a:t>
            </a:r>
          </a:p>
        </p:txBody>
      </p:sp>
      <p:sp>
        <p:nvSpPr>
          <p:cNvPr id="19" name="Rectangle 18">
            <a:extLst>
              <a:ext uri="{FF2B5EF4-FFF2-40B4-BE49-F238E27FC236}">
                <a16:creationId xmlns:a16="http://schemas.microsoft.com/office/drawing/2014/main" id="{9531540F-C283-497F-AC80-9530E870E8F2}"/>
              </a:ext>
            </a:extLst>
          </p:cNvPr>
          <p:cNvSpPr/>
          <p:nvPr/>
        </p:nvSpPr>
        <p:spPr>
          <a:xfrm>
            <a:off x="992553" y="1233897"/>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2.9</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A39D9758-2688-4343-B51C-C1DA097FEF93}"/>
              </a:ext>
            </a:extLst>
          </p:cNvPr>
          <p:cNvSpPr/>
          <p:nvPr/>
        </p:nvSpPr>
        <p:spPr>
          <a:xfrm>
            <a:off x="176733" y="5066157"/>
            <a:ext cx="8790534" cy="1273294"/>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East India Diesel Exhaust Fluid (AdBlue) market stood at USD 0.2 billion in 2021 and is expected to reach USD 0.5 billion at a CAGR of 12.8% by 2030 and 1.4 billion by the end of 2040 at a CAGR of 11.3%.</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Currently, there are only two production plant for commercial and passenger vehicles in the eastern region namely, Tata Motors (Jamshedpur, Jharkhand) and Hindustan Motors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Hindmotor</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West Bengal).</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46828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0403146-1FFA-87C5-5EC9-6A9F6D589B53}"/>
              </a:ext>
            </a:extLst>
          </p:cNvPr>
          <p:cNvSpPr/>
          <p:nvPr/>
        </p:nvSpPr>
        <p:spPr>
          <a:xfrm>
            <a:off x="2656460" y="1218907"/>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12</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.8%</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a:extLst>
              <a:ext uri="{FF2B5EF4-FFF2-40B4-BE49-F238E27FC236}">
                <a16:creationId xmlns:a16="http://schemas.microsoft.com/office/drawing/2014/main" id="{8B6FDF24-0E43-379E-B851-507698AB0868}"/>
              </a:ext>
            </a:extLst>
          </p:cNvPr>
          <p:cNvSpPr/>
          <p:nvPr/>
        </p:nvSpPr>
        <p:spPr>
          <a:xfrm>
            <a:off x="5534570" y="1218907"/>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11.3%</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Chart 3">
            <a:extLst>
              <a:ext uri="{FF2B5EF4-FFF2-40B4-BE49-F238E27FC236}">
                <a16:creationId xmlns:a16="http://schemas.microsoft.com/office/drawing/2014/main" id="{3EE56CA3-3F81-2238-4ECE-E95CDFDF8997}"/>
              </a:ext>
            </a:extLst>
          </p:cNvPr>
          <p:cNvGraphicFramePr/>
          <p:nvPr>
            <p:extLst>
              <p:ext uri="{D42A27DB-BD31-4B8C-83A1-F6EECF244321}">
                <p14:modId xmlns:p14="http://schemas.microsoft.com/office/powerpoint/2010/main" val="3140879188"/>
              </p:ext>
            </p:extLst>
          </p:nvPr>
        </p:nvGraphicFramePr>
        <p:xfrm>
          <a:off x="132586" y="3146162"/>
          <a:ext cx="8790534" cy="1740271"/>
        </p:xfrm>
        <a:graphic>
          <a:graphicData uri="http://schemas.openxmlformats.org/drawingml/2006/chart">
            <c:chart xmlns:c="http://schemas.openxmlformats.org/drawingml/2006/chart" xmlns:r="http://schemas.openxmlformats.org/officeDocument/2006/relationships" r:id="rId4"/>
          </a:graphicData>
        </a:graphic>
      </p:graphicFrame>
      <p:sp>
        <p:nvSpPr>
          <p:cNvPr id="5" name="Rectangle 4">
            <a:extLst>
              <a:ext uri="{FF2B5EF4-FFF2-40B4-BE49-F238E27FC236}">
                <a16:creationId xmlns:a16="http://schemas.microsoft.com/office/drawing/2014/main" id="{AFF39CFD-FDAD-0523-A8B1-CF4198D8565A}"/>
              </a:ext>
            </a:extLst>
          </p:cNvPr>
          <p:cNvSpPr/>
          <p:nvPr/>
        </p:nvSpPr>
        <p:spPr>
          <a:xfrm>
            <a:off x="932593" y="3082563"/>
            <a:ext cx="1270963"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5.5%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324B213B-A0A3-3B6A-FB39-C68FF3DC194B}"/>
              </a:ext>
            </a:extLst>
          </p:cNvPr>
          <p:cNvSpPr/>
          <p:nvPr/>
        </p:nvSpPr>
        <p:spPr>
          <a:xfrm>
            <a:off x="2599000" y="3067573"/>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9.8%</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a:extLst>
              <a:ext uri="{FF2B5EF4-FFF2-40B4-BE49-F238E27FC236}">
                <a16:creationId xmlns:a16="http://schemas.microsoft.com/office/drawing/2014/main" id="{6BCA3028-3676-D7DD-6093-F388DC64E223}"/>
              </a:ext>
            </a:extLst>
          </p:cNvPr>
          <p:cNvSpPr/>
          <p:nvPr/>
        </p:nvSpPr>
        <p:spPr>
          <a:xfrm>
            <a:off x="5474610" y="3067573"/>
            <a:ext cx="2532633"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2030-2040F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10.1%</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50538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East India Diesel Exhaust Fluid (AdBlue)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19: East India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Value (USD Billion),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4283561490"/>
              </p:ext>
            </p:extLst>
          </p:nvPr>
        </p:nvGraphicFramePr>
        <p:xfrm>
          <a:off x="0" y="1047446"/>
          <a:ext cx="9532239" cy="541210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1862590"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0.2</a:t>
            </a:r>
            <a:endParaRPr lang="en-IN" sz="1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B50F86B-714F-2F04-A50E-6DF4E33B905F}"/>
              </a:ext>
            </a:extLst>
          </p:cNvPr>
          <p:cNvSpPr txBox="1"/>
          <p:nvPr/>
        </p:nvSpPr>
        <p:spPr>
          <a:xfrm>
            <a:off x="305013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0.2</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4237688"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0.3</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5521969" y="529435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0.5</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6744977"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060B940-9988-B1B4-1275-1949D83D364D}"/>
              </a:ext>
            </a:extLst>
          </p:cNvPr>
          <p:cNvSpPr txBox="1"/>
          <p:nvPr/>
        </p:nvSpPr>
        <p:spPr>
          <a:xfrm>
            <a:off x="7970063" y="527936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41223" y="5296854"/>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2" name="TextBox 1">
            <a:extLst>
              <a:ext uri="{FF2B5EF4-FFF2-40B4-BE49-F238E27FC236}">
                <a16:creationId xmlns:a16="http://schemas.microsoft.com/office/drawing/2014/main" id="{4883F651-4C50-A637-86B6-77D437443F5C}"/>
              </a:ext>
            </a:extLst>
          </p:cNvPr>
          <p:cNvSpPr txBox="1"/>
          <p:nvPr/>
        </p:nvSpPr>
        <p:spPr>
          <a:xfrm>
            <a:off x="132586" y="5599163"/>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766546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East India Diesel Exhaust Fluid (AdBlue)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20: East India Diesel Exhaust Fluid (AdBlue)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Volume (Billion </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2021, 2025F, 2030F, 2035F, 2040F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1701280894"/>
              </p:ext>
            </p:extLst>
          </p:nvPr>
        </p:nvGraphicFramePr>
        <p:xfrm>
          <a:off x="0" y="1047446"/>
          <a:ext cx="9532239" cy="525175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BA494D9-C0C8-5355-BD56-E6884B5A95D7}"/>
              </a:ext>
            </a:extLst>
          </p:cNvPr>
          <p:cNvSpPr txBox="1"/>
          <p:nvPr/>
        </p:nvSpPr>
        <p:spPr>
          <a:xfrm>
            <a:off x="7712911" y="5799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53923" y="518617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Billion Litres</a:t>
            </a:r>
          </a:p>
        </p:txBody>
      </p:sp>
      <p:sp>
        <p:nvSpPr>
          <p:cNvPr id="6" name="TextBox 5">
            <a:extLst>
              <a:ext uri="{FF2B5EF4-FFF2-40B4-BE49-F238E27FC236}">
                <a16:creationId xmlns:a16="http://schemas.microsoft.com/office/drawing/2014/main" id="{EB12034F-0D10-8612-A1C4-71BE5B0BBB6E}"/>
              </a:ext>
            </a:extLst>
          </p:cNvPr>
          <p:cNvSpPr txBox="1"/>
          <p:nvPr/>
        </p:nvSpPr>
        <p:spPr>
          <a:xfrm>
            <a:off x="132586" y="5715275"/>
            <a:ext cx="4119496"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Mining, Generators etc.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
        <p:nvSpPr>
          <p:cNvPr id="2" name="TextBox 1">
            <a:extLst>
              <a:ext uri="{FF2B5EF4-FFF2-40B4-BE49-F238E27FC236}">
                <a16:creationId xmlns:a16="http://schemas.microsoft.com/office/drawing/2014/main" id="{C2568304-0F62-FFCE-541B-CAA049F9AB7F}"/>
              </a:ext>
            </a:extLst>
          </p:cNvPr>
          <p:cNvSpPr txBox="1"/>
          <p:nvPr/>
        </p:nvSpPr>
        <p:spPr>
          <a:xfrm>
            <a:off x="1862590" y="5178242"/>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0AFA2F6-9F40-2AF1-F375-51DC20252688}"/>
              </a:ext>
            </a:extLst>
          </p:cNvPr>
          <p:cNvSpPr txBox="1"/>
          <p:nvPr/>
        </p:nvSpPr>
        <p:spPr>
          <a:xfrm>
            <a:off x="3050139" y="5178242"/>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58B28D2-B97D-7496-9940-CA8307E5D5B3}"/>
              </a:ext>
            </a:extLst>
          </p:cNvPr>
          <p:cNvSpPr txBox="1"/>
          <p:nvPr/>
        </p:nvSpPr>
        <p:spPr>
          <a:xfrm>
            <a:off x="4237688" y="5178242"/>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0.2</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F8CF06D-26F1-EDBE-793D-EFC743D47ED6}"/>
              </a:ext>
            </a:extLst>
          </p:cNvPr>
          <p:cNvSpPr txBox="1"/>
          <p:nvPr/>
        </p:nvSpPr>
        <p:spPr>
          <a:xfrm>
            <a:off x="5521969" y="5178242"/>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0.3</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A7A6D17-099E-11F8-27AF-852D24C636F9}"/>
              </a:ext>
            </a:extLst>
          </p:cNvPr>
          <p:cNvSpPr txBox="1"/>
          <p:nvPr/>
        </p:nvSpPr>
        <p:spPr>
          <a:xfrm>
            <a:off x="6744977" y="5163252"/>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0.4</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6BA80B8-E0BA-CE33-1A00-E7528F66D976}"/>
              </a:ext>
            </a:extLst>
          </p:cNvPr>
          <p:cNvSpPr txBox="1"/>
          <p:nvPr/>
        </p:nvSpPr>
        <p:spPr>
          <a:xfrm>
            <a:off x="7970063" y="5163252"/>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a:t>
            </a:r>
            <a:endParaRPr lang="en-IN"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2015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1"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Supply and Demand Analysis (Billion </a:t>
            </a:r>
            <a:r>
              <a:rPr lang="en-US" sz="1400" dirty="0" err="1">
                <a:solidFill>
                  <a:schemeClr val="tx1"/>
                </a:solidFill>
                <a:latin typeface="Arial" panose="020B0604020202020204" pitchFamily="34" charset="0"/>
                <a:ea typeface="Verdana" panose="020B0604030504040204" pitchFamily="34" charset="0"/>
              </a:rPr>
              <a:t>Litres</a:t>
            </a:r>
            <a:r>
              <a:rPr lang="en-US" sz="1400" dirty="0">
                <a:solidFill>
                  <a:schemeClr val="tx1"/>
                </a:solidFill>
                <a:latin typeface="Arial" panose="020B0604020202020204" pitchFamily="34" charset="0"/>
                <a:ea typeface="Verdana" panose="020B0604030504040204" pitchFamily="34" charset="0"/>
              </a:rPr>
              <a:t>), Planned Investment</a:t>
            </a:r>
            <a:endParaRPr lang="en-US" sz="1400" b="0" dirty="0">
              <a:solidFill>
                <a:schemeClr val="tx1"/>
              </a:solidFill>
              <a:latin typeface="Arial" panose="020B0604020202020204" pitchFamily="34" charset="0"/>
              <a:ea typeface="Verdana" panose="020B0604030504040204" pitchFamily="34" charset="0"/>
            </a:endParaRPr>
          </a:p>
        </p:txBody>
      </p:sp>
      <p:graphicFrame>
        <p:nvGraphicFramePr>
          <p:cNvPr id="2" name="Table 1">
            <a:extLst>
              <a:ext uri="{FF2B5EF4-FFF2-40B4-BE49-F238E27FC236}">
                <a16:creationId xmlns:a16="http://schemas.microsoft.com/office/drawing/2014/main" id="{893B3CE8-293D-7748-EB66-C4C90A8BD80C}"/>
              </a:ext>
            </a:extLst>
          </p:cNvPr>
          <p:cNvGraphicFramePr>
            <a:graphicFrameLocks noGrp="1"/>
          </p:cNvGraphicFramePr>
          <p:nvPr>
            <p:extLst>
              <p:ext uri="{D42A27DB-BD31-4B8C-83A1-F6EECF244321}">
                <p14:modId xmlns:p14="http://schemas.microsoft.com/office/powerpoint/2010/main" val="1667194489"/>
              </p:ext>
            </p:extLst>
          </p:nvPr>
        </p:nvGraphicFramePr>
        <p:xfrm>
          <a:off x="100620" y="779749"/>
          <a:ext cx="8823037" cy="2649252"/>
        </p:xfrm>
        <a:graphic>
          <a:graphicData uri="http://schemas.openxmlformats.org/drawingml/2006/table">
            <a:tbl>
              <a:tblPr firstRow="1" bandRow="1">
                <a:tableStyleId>{073A0DAA-6AF3-43AB-8588-CEC1D06C72B9}</a:tableStyleId>
              </a:tblPr>
              <a:tblGrid>
                <a:gridCol w="2179910">
                  <a:extLst>
                    <a:ext uri="{9D8B030D-6E8A-4147-A177-3AD203B41FA5}">
                      <a16:colId xmlns:a16="http://schemas.microsoft.com/office/drawing/2014/main" val="3591574216"/>
                    </a:ext>
                  </a:extLst>
                </a:gridCol>
                <a:gridCol w="966746">
                  <a:extLst>
                    <a:ext uri="{9D8B030D-6E8A-4147-A177-3AD203B41FA5}">
                      <a16:colId xmlns:a16="http://schemas.microsoft.com/office/drawing/2014/main" val="1546620715"/>
                    </a:ext>
                  </a:extLst>
                </a:gridCol>
                <a:gridCol w="966746">
                  <a:extLst>
                    <a:ext uri="{9D8B030D-6E8A-4147-A177-3AD203B41FA5}">
                      <a16:colId xmlns:a16="http://schemas.microsoft.com/office/drawing/2014/main" val="4074677273"/>
                    </a:ext>
                  </a:extLst>
                </a:gridCol>
                <a:gridCol w="941927">
                  <a:extLst>
                    <a:ext uri="{9D8B030D-6E8A-4147-A177-3AD203B41FA5}">
                      <a16:colId xmlns:a16="http://schemas.microsoft.com/office/drawing/2014/main" val="3978621162"/>
                    </a:ext>
                  </a:extLst>
                </a:gridCol>
                <a:gridCol w="941927">
                  <a:extLst>
                    <a:ext uri="{9D8B030D-6E8A-4147-A177-3AD203B41FA5}">
                      <a16:colId xmlns:a16="http://schemas.microsoft.com/office/drawing/2014/main" val="3644419144"/>
                    </a:ext>
                  </a:extLst>
                </a:gridCol>
                <a:gridCol w="941927">
                  <a:extLst>
                    <a:ext uri="{9D8B030D-6E8A-4147-A177-3AD203B41FA5}">
                      <a16:colId xmlns:a16="http://schemas.microsoft.com/office/drawing/2014/main" val="687216004"/>
                    </a:ext>
                  </a:extLst>
                </a:gridCol>
                <a:gridCol w="941927">
                  <a:extLst>
                    <a:ext uri="{9D8B030D-6E8A-4147-A177-3AD203B41FA5}">
                      <a16:colId xmlns:a16="http://schemas.microsoft.com/office/drawing/2014/main" val="399443402"/>
                    </a:ext>
                  </a:extLst>
                </a:gridCol>
                <a:gridCol w="941927">
                  <a:extLst>
                    <a:ext uri="{9D8B030D-6E8A-4147-A177-3AD203B41FA5}">
                      <a16:colId xmlns:a16="http://schemas.microsoft.com/office/drawing/2014/main" val="187694583"/>
                    </a:ext>
                  </a:extLst>
                </a:gridCol>
              </a:tblGrid>
              <a:tr h="497258">
                <a:tc>
                  <a:txBody>
                    <a:bodyPr/>
                    <a:lstStyle/>
                    <a:p>
                      <a:pPr algn="ctr">
                        <a:lnSpc>
                          <a:spcPct val="150000"/>
                        </a:lnSpc>
                      </a:pPr>
                      <a:r>
                        <a:rPr lang="en-IN" sz="1100" dirty="0">
                          <a:latin typeface="Arial" panose="020B0604020202020204" pitchFamily="34" charset="0"/>
                          <a:ea typeface="Verdana" panose="020B0604030504040204" pitchFamily="34" charset="0"/>
                          <a:cs typeface="Arial" panose="020B0604020202020204" pitchFamily="34" charset="0"/>
                        </a:rPr>
                        <a:t>Parameters </a:t>
                      </a:r>
                    </a:p>
                  </a:txBody>
                  <a:tcPr marL="72000" marR="72000" marT="36000" marB="36000" anchor="ctr">
                    <a:solidFill>
                      <a:schemeClr val="accent1">
                        <a:lumMod val="50000"/>
                      </a:schemeClr>
                    </a:solidFill>
                  </a:tcPr>
                </a:tc>
                <a:tc>
                  <a:txBody>
                    <a:bodyPr/>
                    <a:lstStyle/>
                    <a:p>
                      <a:pPr algn="ctr" fontAlgn="ctr">
                        <a:lnSpc>
                          <a:spcPct val="150000"/>
                        </a:lnSpc>
                      </a:pPr>
                      <a:r>
                        <a:rPr lang="en-US" sz="1100" b="1" u="none" strike="noStrike" dirty="0">
                          <a:solidFill>
                            <a:schemeClr val="bg1"/>
                          </a:solidFill>
                          <a:effectLst/>
                          <a:latin typeface="Arial" panose="020B0604020202020204" pitchFamily="34" charset="0"/>
                          <a:cs typeface="Arial" panose="020B0604020202020204" pitchFamily="34" charset="0"/>
                        </a:rPr>
                        <a:t>FY2017</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accent1">
                        <a:lumMod val="50000"/>
                      </a:schemeClr>
                    </a:solidFill>
                  </a:tcPr>
                </a:tc>
                <a:tc>
                  <a:txBody>
                    <a:bodyPr/>
                    <a:lstStyle/>
                    <a:p>
                      <a:pPr algn="ctr" fontAlgn="ctr">
                        <a:lnSpc>
                          <a:spcPct val="150000"/>
                        </a:lnSpc>
                      </a:pPr>
                      <a:r>
                        <a:rPr lang="en-US" sz="1100" b="1" i="0" u="none" strike="noStrike" dirty="0">
                          <a:solidFill>
                            <a:schemeClr val="bg1"/>
                          </a:solidFill>
                          <a:effectLst/>
                          <a:latin typeface="Arial" panose="020B0604020202020204" pitchFamily="34" charset="0"/>
                          <a:cs typeface="Arial" panose="020B0604020202020204" pitchFamily="34" charset="0"/>
                        </a:rPr>
                        <a:t>FY2019</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accent1">
                        <a:lumMod val="50000"/>
                      </a:schemeClr>
                    </a:solidFill>
                  </a:tcPr>
                </a:tc>
                <a:tc>
                  <a:txBody>
                    <a:bodyPr/>
                    <a:lstStyle/>
                    <a:p>
                      <a:pPr algn="ctr" fontAlgn="ctr">
                        <a:lnSpc>
                          <a:spcPct val="150000"/>
                        </a:lnSpc>
                      </a:pPr>
                      <a:r>
                        <a:rPr lang="en-IN" sz="1100" b="1" u="none" strike="noStrike" dirty="0">
                          <a:solidFill>
                            <a:schemeClr val="bg1"/>
                          </a:solidFill>
                          <a:effectLst/>
                          <a:latin typeface="Arial" panose="020B0604020202020204" pitchFamily="34" charset="0"/>
                          <a:cs typeface="Arial" panose="020B0604020202020204" pitchFamily="34" charset="0"/>
                        </a:rPr>
                        <a:t>FY2021</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accent1">
                        <a:lumMod val="50000"/>
                      </a:schemeClr>
                    </a:solidFill>
                  </a:tcPr>
                </a:tc>
                <a:tc>
                  <a:txBody>
                    <a:bodyPr/>
                    <a:lstStyle/>
                    <a:p>
                      <a:pPr algn="ctr" fontAlgn="ctr">
                        <a:lnSpc>
                          <a:spcPct val="150000"/>
                        </a:lnSpc>
                      </a:pPr>
                      <a:r>
                        <a:rPr lang="en-IN" sz="1100" b="1" i="0" u="none" strike="noStrike" dirty="0">
                          <a:solidFill>
                            <a:schemeClr val="bg1"/>
                          </a:solidFill>
                          <a:effectLst/>
                          <a:latin typeface="Arial" panose="020B0604020202020204" pitchFamily="34" charset="0"/>
                          <a:cs typeface="Arial" panose="020B0604020202020204" pitchFamily="34" charset="0"/>
                        </a:rPr>
                        <a:t>FY2025</a:t>
                      </a:r>
                    </a:p>
                  </a:txBody>
                  <a:tcPr marL="9525" marR="9525" marT="9525" marB="0" anchor="ctr">
                    <a:solidFill>
                      <a:schemeClr val="accent1">
                        <a:lumMod val="50000"/>
                      </a:schemeClr>
                    </a:solidFill>
                  </a:tcPr>
                </a:tc>
                <a:tc>
                  <a:txBody>
                    <a:bodyPr/>
                    <a:lstStyle/>
                    <a:p>
                      <a:pPr algn="ctr" fontAlgn="ctr">
                        <a:lnSpc>
                          <a:spcPct val="150000"/>
                        </a:lnSpc>
                      </a:pPr>
                      <a:r>
                        <a:rPr lang="en-IN" sz="1100" b="1" i="0" u="none" strike="noStrike" dirty="0">
                          <a:solidFill>
                            <a:schemeClr val="bg1"/>
                          </a:solidFill>
                          <a:effectLst/>
                          <a:latin typeface="Arial" panose="020B0604020202020204" pitchFamily="34" charset="0"/>
                          <a:cs typeface="Arial" panose="020B0604020202020204" pitchFamily="34" charset="0"/>
                        </a:rPr>
                        <a:t>FY2030</a:t>
                      </a:r>
                    </a:p>
                  </a:txBody>
                  <a:tcPr marL="9525" marR="9525" marT="9525" marB="0" anchor="ctr">
                    <a:solidFill>
                      <a:schemeClr val="accent1">
                        <a:lumMod val="50000"/>
                      </a:schemeClr>
                    </a:solidFill>
                  </a:tcPr>
                </a:tc>
                <a:tc>
                  <a:txBody>
                    <a:bodyPr/>
                    <a:lstStyle/>
                    <a:p>
                      <a:pPr algn="ctr" fontAlgn="ctr">
                        <a:lnSpc>
                          <a:spcPct val="150000"/>
                        </a:lnSpc>
                      </a:pPr>
                      <a:r>
                        <a:rPr lang="en-IN" sz="1100" b="1" i="0" u="none" strike="noStrike" dirty="0">
                          <a:solidFill>
                            <a:schemeClr val="bg1"/>
                          </a:solidFill>
                          <a:effectLst/>
                          <a:latin typeface="Arial" panose="020B0604020202020204" pitchFamily="34" charset="0"/>
                          <a:cs typeface="Arial" panose="020B0604020202020204" pitchFamily="34" charset="0"/>
                        </a:rPr>
                        <a:t>FY2035</a:t>
                      </a:r>
                    </a:p>
                  </a:txBody>
                  <a:tcPr marL="9525" marR="9525" marT="9525" marB="0" anchor="ctr">
                    <a:solidFill>
                      <a:schemeClr val="accent1">
                        <a:lumMod val="50000"/>
                      </a:schemeClr>
                    </a:solidFill>
                  </a:tcPr>
                </a:tc>
                <a:tc>
                  <a:txBody>
                    <a:bodyPr/>
                    <a:lstStyle/>
                    <a:p>
                      <a:pPr algn="ctr" fontAlgn="ctr">
                        <a:lnSpc>
                          <a:spcPct val="150000"/>
                        </a:lnSpc>
                      </a:pPr>
                      <a:r>
                        <a:rPr lang="en-IN" sz="1100" b="1" i="0" u="none" strike="noStrike" dirty="0">
                          <a:solidFill>
                            <a:schemeClr val="bg1"/>
                          </a:solidFill>
                          <a:effectLst/>
                          <a:latin typeface="Arial" panose="020B0604020202020204" pitchFamily="34" charset="0"/>
                          <a:cs typeface="Arial" panose="020B0604020202020204" pitchFamily="34" charset="0"/>
                        </a:rPr>
                        <a:t>FY2040</a:t>
                      </a:r>
                    </a:p>
                  </a:txBody>
                  <a:tcPr marL="9525" marR="9525" marT="9525" marB="0" anchor="ctr">
                    <a:solidFill>
                      <a:schemeClr val="accent1">
                        <a:lumMod val="50000"/>
                      </a:schemeClr>
                    </a:solidFill>
                  </a:tcPr>
                </a:tc>
                <a:extLst>
                  <a:ext uri="{0D108BD9-81ED-4DB2-BD59-A6C34878D82A}">
                    <a16:rowId xmlns:a16="http://schemas.microsoft.com/office/drawing/2014/main" val="1023187112"/>
                  </a:ext>
                </a:extLst>
              </a:tr>
              <a:tr h="442759">
                <a:tc>
                  <a:txBody>
                    <a:bodyPr/>
                    <a:lstStyle/>
                    <a:p>
                      <a:pPr algn="ctr" fontAlgn="ctr"/>
                      <a:r>
                        <a:rPr lang="en-IN" sz="1100" b="1" i="0" u="none" strike="noStrike" dirty="0">
                          <a:solidFill>
                            <a:srgbClr val="000000"/>
                          </a:solidFill>
                          <a:effectLst/>
                          <a:latin typeface="Arial" panose="020B0604020202020204" pitchFamily="34" charset="0"/>
                          <a:cs typeface="Arial" panose="020B0604020202020204" pitchFamily="34" charset="0"/>
                        </a:rPr>
                        <a:t> Production</a:t>
                      </a:r>
                    </a:p>
                  </a:txBody>
                  <a:tcPr marL="9525" marR="9525" marT="9525"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1.8</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2.2</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2.1</a:t>
                      </a:r>
                    </a:p>
                  </a:txBody>
                  <a:tcPr marL="0" marR="0" marT="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2.7</a:t>
                      </a:r>
                    </a:p>
                  </a:txBody>
                  <a:tcPr marL="9525" marR="9525" marT="9525"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3</a:t>
                      </a:r>
                    </a:p>
                  </a:txBody>
                  <a:tcPr marL="9525" marR="9525" marT="9525"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3.2</a:t>
                      </a:r>
                    </a:p>
                  </a:txBody>
                  <a:tcPr marL="9525" marR="9525" marT="9525"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3.5</a:t>
                      </a:r>
                    </a:p>
                  </a:txBody>
                  <a:tcPr marL="9525" marR="9525" marT="9525" marB="0" anchor="ctr"/>
                </a:tc>
                <a:extLst>
                  <a:ext uri="{0D108BD9-81ED-4DB2-BD59-A6C34878D82A}">
                    <a16:rowId xmlns:a16="http://schemas.microsoft.com/office/drawing/2014/main" val="447295565"/>
                  </a:ext>
                </a:extLst>
              </a:tr>
              <a:tr h="233844">
                <a:tc>
                  <a:txBody>
                    <a:bodyPr/>
                    <a:lstStyle/>
                    <a:p>
                      <a:pPr algn="ctr" fontAlgn="ctr"/>
                      <a:r>
                        <a:rPr lang="en-US" sz="1100" b="1" i="0" u="none" strike="noStrike" dirty="0">
                          <a:solidFill>
                            <a:srgbClr val="000000"/>
                          </a:solidFill>
                          <a:effectLst/>
                          <a:latin typeface="Arial" panose="020B0604020202020204" pitchFamily="34" charset="0"/>
                          <a:cs typeface="Arial" panose="020B0604020202020204" pitchFamily="34" charset="0"/>
                        </a:rPr>
                        <a:t>I</a:t>
                      </a:r>
                      <a:r>
                        <a:rPr lang="en-IN" sz="1100" b="1" i="0" u="none" strike="noStrike" dirty="0">
                          <a:solidFill>
                            <a:srgbClr val="000000"/>
                          </a:solidFill>
                          <a:effectLst/>
                          <a:latin typeface="Arial" panose="020B0604020202020204" pitchFamily="34" charset="0"/>
                          <a:cs typeface="Arial" panose="020B0604020202020204" pitchFamily="34" charset="0"/>
                        </a:rPr>
                        <a:t>mport</a:t>
                      </a:r>
                    </a:p>
                  </a:txBody>
                  <a:tcPr marL="9525" marR="9525" marT="9525"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0.5</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1.0</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1.1</a:t>
                      </a:r>
                    </a:p>
                  </a:txBody>
                  <a:tcPr marL="0" marR="0" marT="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extLst>
                  <a:ext uri="{0D108BD9-81ED-4DB2-BD59-A6C34878D82A}">
                    <a16:rowId xmlns:a16="http://schemas.microsoft.com/office/drawing/2014/main" val="1790596740"/>
                  </a:ext>
                </a:extLst>
              </a:tr>
              <a:tr h="301282">
                <a:tc>
                  <a:txBody>
                    <a:bodyPr/>
                    <a:lstStyle/>
                    <a:p>
                      <a:pPr algn="ctr" fontAlgn="ctr"/>
                      <a:r>
                        <a:rPr lang="en-IN" sz="1100" b="1" i="0" u="none" strike="noStrike" dirty="0">
                          <a:solidFill>
                            <a:srgbClr val="000000"/>
                          </a:solidFill>
                          <a:effectLst/>
                          <a:latin typeface="Arial" panose="020B0604020202020204" pitchFamily="34" charset="0"/>
                          <a:cs typeface="Arial" panose="020B0604020202020204" pitchFamily="34" charset="0"/>
                        </a:rPr>
                        <a:t>Export</a:t>
                      </a:r>
                    </a:p>
                  </a:txBody>
                  <a:tcPr marL="9525" marR="9525" marT="9525" marB="0" anchor="ctr"/>
                </a:tc>
                <a:tc>
                  <a:txBody>
                    <a:bodyPr/>
                    <a:lstStyle/>
                    <a:p>
                      <a:pPr algn="ctr" fontAlgn="b"/>
                      <a:r>
                        <a:rPr lang="en-IN" sz="1100" b="0" i="0" u="none" strike="noStrike">
                          <a:solidFill>
                            <a:srgbClr val="000000"/>
                          </a:solidFill>
                          <a:effectLst/>
                          <a:latin typeface="Arial" panose="020B0604020202020204" pitchFamily="34" charset="0"/>
                          <a:cs typeface="Arial" panose="020B0604020202020204" pitchFamily="34" charset="0"/>
                        </a:rPr>
                        <a:t>0.1</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0.1</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0.1</a:t>
                      </a:r>
                    </a:p>
                  </a:txBody>
                  <a:tcPr marL="0" marR="0" marT="0"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extLst>
                  <a:ext uri="{0D108BD9-81ED-4DB2-BD59-A6C34878D82A}">
                    <a16:rowId xmlns:a16="http://schemas.microsoft.com/office/drawing/2014/main" val="632389635"/>
                  </a:ext>
                </a:extLst>
              </a:tr>
              <a:tr h="301282">
                <a:tc>
                  <a:txBody>
                    <a:bodyPr/>
                    <a:lstStyle/>
                    <a:p>
                      <a:pPr algn="ctr" fontAlgn="b"/>
                      <a:r>
                        <a:rPr lang="en-IN" sz="1100" b="1" i="0" u="none" strike="noStrike" dirty="0">
                          <a:solidFill>
                            <a:srgbClr val="000000"/>
                          </a:solidFill>
                          <a:effectLst/>
                          <a:latin typeface="Arial" panose="020B0604020202020204" pitchFamily="34" charset="0"/>
                          <a:cs typeface="Arial" panose="020B0604020202020204" pitchFamily="34" charset="0"/>
                        </a:rPr>
                        <a:t>Demand</a:t>
                      </a:r>
                    </a:p>
                  </a:txBody>
                  <a:tcPr marL="9525" marR="9525" marT="9525"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2.2</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2.8</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3.1</a:t>
                      </a:r>
                    </a:p>
                  </a:txBody>
                  <a:tcPr marL="0" marR="0" marT="0"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4.9</a:t>
                      </a:r>
                    </a:p>
                  </a:txBody>
                  <a:tcPr marL="9525" marR="9525" marT="9525"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7.9</a:t>
                      </a:r>
                    </a:p>
                  </a:txBody>
                  <a:tcPr marL="9525" marR="9525" marT="9525"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13.6</a:t>
                      </a:r>
                    </a:p>
                  </a:txBody>
                  <a:tcPr marL="9525" marR="9525" marT="9525"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21.5</a:t>
                      </a:r>
                    </a:p>
                  </a:txBody>
                  <a:tcPr marL="9525" marR="9525" marT="9525" marB="0" anchor="ctr"/>
                </a:tc>
                <a:extLst>
                  <a:ext uri="{0D108BD9-81ED-4DB2-BD59-A6C34878D82A}">
                    <a16:rowId xmlns:a16="http://schemas.microsoft.com/office/drawing/2014/main" val="1830817670"/>
                  </a:ext>
                </a:extLst>
              </a:tr>
              <a:tr h="270263">
                <a:tc>
                  <a:txBody>
                    <a:bodyPr/>
                    <a:lstStyle/>
                    <a:p>
                      <a:pPr algn="ctr" fontAlgn="b"/>
                      <a:r>
                        <a:rPr lang="en-US" sz="1100" b="1" i="0" u="none" strike="noStrike" dirty="0">
                          <a:solidFill>
                            <a:srgbClr val="000000"/>
                          </a:solidFill>
                          <a:effectLst/>
                          <a:latin typeface="Arial" panose="020B0604020202020204" pitchFamily="34" charset="0"/>
                          <a:cs typeface="Arial" panose="020B0604020202020204" pitchFamily="34" charset="0"/>
                        </a:rPr>
                        <a:t>S</a:t>
                      </a:r>
                      <a:r>
                        <a:rPr lang="en-IN" sz="1100" b="1" i="0" u="none" strike="noStrike" dirty="0">
                          <a:solidFill>
                            <a:srgbClr val="000000"/>
                          </a:solidFill>
                          <a:effectLst/>
                          <a:latin typeface="Arial" panose="020B0604020202020204" pitchFamily="34" charset="0"/>
                          <a:cs typeface="Arial" panose="020B0604020202020204" pitchFamily="34" charset="0"/>
                        </a:rPr>
                        <a:t>urplus/Gap</a:t>
                      </a:r>
                    </a:p>
                  </a:txBody>
                  <a:tcPr marL="9525" marR="9525" marT="9525"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   </a:t>
                      </a:r>
                    </a:p>
                  </a:txBody>
                  <a:tcPr marL="9525" marR="9525" marT="9525" marB="0" anchor="ct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   </a:t>
                      </a:r>
                    </a:p>
                  </a:txBody>
                  <a:tcPr marL="9525" marR="9525" marT="9525"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-2.2</a:t>
                      </a:r>
                    </a:p>
                  </a:txBody>
                  <a:tcPr marL="9525" marR="9525" marT="9525"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-4.9</a:t>
                      </a:r>
                    </a:p>
                  </a:txBody>
                  <a:tcPr marL="9525" marR="9525" marT="9525"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-10.4</a:t>
                      </a:r>
                    </a:p>
                  </a:txBody>
                  <a:tcPr marL="9525" marR="9525" marT="9525"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-18.0</a:t>
                      </a:r>
                    </a:p>
                  </a:txBody>
                  <a:tcPr marL="9525" marR="9525" marT="9525" marB="0" anchor="ctr"/>
                </a:tc>
                <a:extLst>
                  <a:ext uri="{0D108BD9-81ED-4DB2-BD59-A6C34878D82A}">
                    <a16:rowId xmlns:a16="http://schemas.microsoft.com/office/drawing/2014/main" val="3888421247"/>
                  </a:ext>
                </a:extLst>
              </a:tr>
              <a:tr h="301282">
                <a:tc>
                  <a:txBody>
                    <a:bodyPr/>
                    <a:lstStyle/>
                    <a:p>
                      <a:pPr algn="ctr" fontAlgn="b"/>
                      <a:r>
                        <a:rPr lang="en-IN" sz="1100" b="1" i="0" u="none" strike="noStrike" dirty="0">
                          <a:solidFill>
                            <a:srgbClr val="000000"/>
                          </a:solidFill>
                          <a:effectLst/>
                          <a:latin typeface="Arial" panose="020B0604020202020204" pitchFamily="34" charset="0"/>
                          <a:cs typeface="Arial" panose="020B0604020202020204" pitchFamily="34" charset="0"/>
                        </a:rPr>
                        <a:t>Existing Capacity</a:t>
                      </a:r>
                    </a:p>
                  </a:txBody>
                  <a:tcPr marL="9525" marR="9525" marT="9525"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2.5</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2.8</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2.8</a:t>
                      </a:r>
                    </a:p>
                  </a:txBody>
                  <a:tcPr marL="0" marR="0" marT="0"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3.3</a:t>
                      </a:r>
                    </a:p>
                  </a:txBody>
                  <a:tcPr marL="9525" marR="9525" marT="9525"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3.7</a:t>
                      </a:r>
                    </a:p>
                  </a:txBody>
                  <a:tcPr marL="9525" marR="9525" marT="9525"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3.7</a:t>
                      </a:r>
                    </a:p>
                  </a:txBody>
                  <a:tcPr marL="9525" marR="9525" marT="9525"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3.7</a:t>
                      </a:r>
                    </a:p>
                  </a:txBody>
                  <a:tcPr marL="9525" marR="9525" marT="9525" marB="0" anchor="ctr"/>
                </a:tc>
                <a:extLst>
                  <a:ext uri="{0D108BD9-81ED-4DB2-BD59-A6C34878D82A}">
                    <a16:rowId xmlns:a16="http://schemas.microsoft.com/office/drawing/2014/main" val="1049688395"/>
                  </a:ext>
                </a:extLst>
              </a:tr>
              <a:tr h="301282">
                <a:tc>
                  <a:txBody>
                    <a:bodyPr/>
                    <a:lstStyle/>
                    <a:p>
                      <a:pPr algn="ctr" fontAlgn="b"/>
                      <a:r>
                        <a:rPr lang="en-IN" sz="1100" b="1" i="0" u="none" strike="noStrike" dirty="0">
                          <a:solidFill>
                            <a:srgbClr val="000000"/>
                          </a:solidFill>
                          <a:effectLst/>
                          <a:latin typeface="Arial" panose="020B0604020202020204" pitchFamily="34" charset="0"/>
                          <a:cs typeface="Arial" panose="020B0604020202020204" pitchFamily="34" charset="0"/>
                        </a:rPr>
                        <a:t>Ex-Factory Price/Litre</a:t>
                      </a:r>
                    </a:p>
                  </a:txBody>
                  <a:tcPr marL="9525" marR="9525" marT="9525"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28</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30</a:t>
                      </a:r>
                    </a:p>
                  </a:txBody>
                  <a:tcPr marL="0" marR="0" marT="0" marB="0" anchor="ctr"/>
                </a:tc>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35</a:t>
                      </a:r>
                    </a:p>
                  </a:txBody>
                  <a:tcPr marL="0" marR="0" marT="0"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marL="0" algn="ctr" defTabSz="914400" rtl="0" eaLnBrk="1" fontAlgn="b" latinLnBrk="0" hangingPunct="1"/>
                      <a:r>
                        <a:rPr lang="en-IN" sz="1100" b="0" i="0" u="none" strike="noStrike" kern="120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tc>
                  <a:txBody>
                    <a:bodyPr/>
                    <a:lstStyle/>
                    <a:p>
                      <a:pPr marL="0" algn="ctr" defTabSz="914400" rtl="0" eaLnBrk="1" fontAlgn="b" latinLnBrk="0" hangingPunct="1"/>
                      <a:r>
                        <a:rPr lang="en-IN" sz="1100" b="0" i="0" u="none" strike="noStrike" kern="1200" dirty="0">
                          <a:solidFill>
                            <a:srgbClr val="000000"/>
                          </a:solidFill>
                          <a:effectLst/>
                          <a:latin typeface="Arial" panose="020B0604020202020204" pitchFamily="34" charset="0"/>
                          <a:ea typeface="+mn-ea"/>
                          <a:cs typeface="Arial" panose="020B0604020202020204" pitchFamily="34" charset="0"/>
                        </a:rPr>
                        <a:t>-</a:t>
                      </a:r>
                    </a:p>
                  </a:txBody>
                  <a:tcPr marL="9525" marR="9525" marT="9525" marB="0" anchor="ctr"/>
                </a:tc>
                <a:extLst>
                  <a:ext uri="{0D108BD9-81ED-4DB2-BD59-A6C34878D82A}">
                    <a16:rowId xmlns:a16="http://schemas.microsoft.com/office/drawing/2014/main" val="1665736536"/>
                  </a:ext>
                </a:extLst>
              </a:tr>
            </a:tbl>
          </a:graphicData>
        </a:graphic>
      </p:graphicFrame>
      <p:sp>
        <p:nvSpPr>
          <p:cNvPr id="3" name="Rectangle 2">
            <a:extLst>
              <a:ext uri="{FF2B5EF4-FFF2-40B4-BE49-F238E27FC236}">
                <a16:creationId xmlns:a16="http://schemas.microsoft.com/office/drawing/2014/main" id="{BF3CF5FA-4A60-3CE3-7841-CB77116ACE70}"/>
              </a:ext>
            </a:extLst>
          </p:cNvPr>
          <p:cNvSpPr/>
          <p:nvPr/>
        </p:nvSpPr>
        <p:spPr>
          <a:xfrm>
            <a:off x="100620" y="3526203"/>
            <a:ext cx="8823038" cy="1340481"/>
          </a:xfrm>
          <a:prstGeom prst="rect">
            <a:avLst/>
          </a:prstGeom>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 2021, the overall production of Diesel Exhaust Fluid (AdBlue) in India stood at 2.1 Billion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litres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and had an existing capacity of 2.8 Billion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litres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a:t>
            </a:r>
          </a:p>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Till now industry is operating at approximately 75% of the overall existing capacity.</a:t>
            </a:r>
          </a:p>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imports of Diesel Exhaust Fluid in India stood at 1.1 Billion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litres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in 2021. However, exports stood at 1.1 Billion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litres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in 2021.</a:t>
            </a:r>
          </a:p>
        </p:txBody>
      </p:sp>
      <p:graphicFrame>
        <p:nvGraphicFramePr>
          <p:cNvPr id="5" name="Table 4">
            <a:extLst>
              <a:ext uri="{FF2B5EF4-FFF2-40B4-BE49-F238E27FC236}">
                <a16:creationId xmlns:a16="http://schemas.microsoft.com/office/drawing/2014/main" id="{C3575A0E-3737-42A8-EEFF-A75677A4C80C}"/>
              </a:ext>
            </a:extLst>
          </p:cNvPr>
          <p:cNvGraphicFramePr>
            <a:graphicFrameLocks noGrp="1"/>
          </p:cNvGraphicFramePr>
          <p:nvPr>
            <p:extLst>
              <p:ext uri="{D42A27DB-BD31-4B8C-83A1-F6EECF244321}">
                <p14:modId xmlns:p14="http://schemas.microsoft.com/office/powerpoint/2010/main" val="928287896"/>
              </p:ext>
            </p:extLst>
          </p:nvPr>
        </p:nvGraphicFramePr>
        <p:xfrm>
          <a:off x="100621" y="4963886"/>
          <a:ext cx="8823038" cy="1652555"/>
        </p:xfrm>
        <a:graphic>
          <a:graphicData uri="http://schemas.openxmlformats.org/drawingml/2006/table">
            <a:tbl>
              <a:tblPr>
                <a:tableStyleId>{69C7853C-536D-4A76-A0AE-DD22124D55A5}</a:tableStyleId>
              </a:tblPr>
              <a:tblGrid>
                <a:gridCol w="3348677">
                  <a:extLst>
                    <a:ext uri="{9D8B030D-6E8A-4147-A177-3AD203B41FA5}">
                      <a16:colId xmlns:a16="http://schemas.microsoft.com/office/drawing/2014/main" val="2577035957"/>
                    </a:ext>
                  </a:extLst>
                </a:gridCol>
                <a:gridCol w="5474361">
                  <a:extLst>
                    <a:ext uri="{9D8B030D-6E8A-4147-A177-3AD203B41FA5}">
                      <a16:colId xmlns:a16="http://schemas.microsoft.com/office/drawing/2014/main" val="1291884272"/>
                    </a:ext>
                  </a:extLst>
                </a:gridCol>
              </a:tblGrid>
              <a:tr h="226008">
                <a:tc gridSpan="2">
                  <a:txBody>
                    <a:bodyPr/>
                    <a:lstStyle/>
                    <a:p>
                      <a:pPr algn="ctr" fontAlgn="ctr"/>
                      <a:r>
                        <a:rPr lang="en-IN" sz="1000" b="1" u="none" strike="noStrike" dirty="0">
                          <a:solidFill>
                            <a:schemeClr val="bg1"/>
                          </a:solidFill>
                          <a:effectLst/>
                          <a:latin typeface="Arial" panose="020B0604020202020204" pitchFamily="34" charset="0"/>
                          <a:cs typeface="Arial" panose="020B0604020202020204" pitchFamily="34" charset="0"/>
                        </a:rPr>
                        <a:t>Planned Investment</a:t>
                      </a:r>
                      <a:endParaRPr lang="en-IN" sz="1000" b="1" i="0" u="none" strike="noStrike" dirty="0">
                        <a:solidFill>
                          <a:schemeClr val="bg1"/>
                        </a:solidFill>
                        <a:effectLst/>
                        <a:latin typeface="Arial" panose="020B0604020202020204" pitchFamily="34" charset="0"/>
                        <a:cs typeface="Arial" panose="020B0604020202020204" pitchFamily="34" charset="0"/>
                      </a:endParaRPr>
                    </a:p>
                  </a:txBody>
                  <a:tcPr marL="8673" marR="8673" marT="8673" marB="0" anchor="ctr">
                    <a:solidFill>
                      <a:schemeClr val="accent1">
                        <a:lumMod val="50000"/>
                      </a:schemeClr>
                    </a:solidFill>
                  </a:tcPr>
                </a:tc>
                <a:tc hMerge="1">
                  <a:txBody>
                    <a:bodyPr/>
                    <a:lstStyle/>
                    <a:p>
                      <a:endParaRPr lang="en-IN"/>
                    </a:p>
                  </a:txBody>
                  <a:tcPr/>
                </a:tc>
                <a:extLst>
                  <a:ext uri="{0D108BD9-81ED-4DB2-BD59-A6C34878D82A}">
                    <a16:rowId xmlns:a16="http://schemas.microsoft.com/office/drawing/2014/main" val="1524112126"/>
                  </a:ext>
                </a:extLst>
              </a:tr>
              <a:tr h="296506">
                <a:tc>
                  <a:txBody>
                    <a:bodyPr/>
                    <a:lstStyle/>
                    <a:p>
                      <a:pPr algn="ctr" fontAlgn="ctr"/>
                      <a:r>
                        <a:rPr lang="en-US" sz="1000" u="none" strike="noStrike" dirty="0">
                          <a:effectLst/>
                          <a:latin typeface="Arial" panose="020B0604020202020204" pitchFamily="34" charset="0"/>
                          <a:cs typeface="Arial" panose="020B0604020202020204" pitchFamily="34" charset="0"/>
                        </a:rPr>
                        <a:t>Indian Oil Corporation Limited (IOCL)</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73" marR="8673" marT="8673"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Currently, IOCL have 4 DEF plants, and they are planning to setup 5 more new plants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73" marR="8673" marT="8673" marB="0" anchor="ctr"/>
                </a:tc>
                <a:extLst>
                  <a:ext uri="{0D108BD9-81ED-4DB2-BD59-A6C34878D82A}">
                    <a16:rowId xmlns:a16="http://schemas.microsoft.com/office/drawing/2014/main" val="335984611"/>
                  </a:ext>
                </a:extLst>
              </a:tr>
              <a:tr h="1130041">
                <a:tc>
                  <a:txBody>
                    <a:bodyPr/>
                    <a:lstStyle/>
                    <a:p>
                      <a:pPr algn="ctr" fontAlgn="ctr"/>
                      <a:r>
                        <a:rPr lang="en-US" sz="1000" u="none" strike="noStrike" dirty="0">
                          <a:effectLst/>
                          <a:latin typeface="Arial" panose="020B0604020202020204" pitchFamily="34" charset="0"/>
                          <a:cs typeface="Arial" panose="020B0604020202020204" pitchFamily="34" charset="0"/>
                        </a:rPr>
                        <a:t>Indian Farmers Fertilizer Cooperative Limited (IFFCO)</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73" marR="8673" marT="8673" marB="0" anchor="ctr"/>
                </a:tc>
                <a:tc>
                  <a:txBody>
                    <a:bodyPr/>
                    <a:lstStyle/>
                    <a:p>
                      <a:pPr algn="ctr" fontAlgn="ctr"/>
                      <a:r>
                        <a:rPr lang="en-US" sz="1000" u="none" strike="noStrike" dirty="0">
                          <a:effectLst/>
                          <a:latin typeface="Arial" panose="020B0604020202020204" pitchFamily="34" charset="0"/>
                          <a:cs typeface="Arial" panose="020B0604020202020204" pitchFamily="34" charset="0"/>
                        </a:rPr>
                        <a:t>IFFCO, has 1 manufacturing facility for DEF </a:t>
                      </a:r>
                      <a:r>
                        <a:rPr lang="en-US" sz="1000" u="none" strike="noStrike" dirty="0" err="1">
                          <a:effectLst/>
                          <a:latin typeface="Arial" panose="020B0604020202020204" pitchFamily="34" charset="0"/>
                          <a:cs typeface="Arial" panose="020B0604020202020204" pitchFamily="34" charset="0"/>
                        </a:rPr>
                        <a:t>prodcution</a:t>
                      </a:r>
                      <a:r>
                        <a:rPr lang="en-US" sz="1000" u="none" strike="noStrike" dirty="0">
                          <a:effectLst/>
                          <a:latin typeface="Arial" panose="020B0604020202020204" pitchFamily="34" charset="0"/>
                          <a:cs typeface="Arial" panose="020B0604020202020204" pitchFamily="34" charset="0"/>
                        </a:rPr>
                        <a:t> in </a:t>
                      </a:r>
                      <a:r>
                        <a:rPr lang="en-US" sz="1000" u="none" strike="noStrike" dirty="0" err="1">
                          <a:effectLst/>
                          <a:latin typeface="Arial" panose="020B0604020202020204" pitchFamily="34" charset="0"/>
                          <a:cs typeface="Arial" panose="020B0604020202020204" pitchFamily="34" charset="0"/>
                        </a:rPr>
                        <a:t>Kalol</a:t>
                      </a:r>
                      <a:r>
                        <a:rPr lang="en-US" sz="1000" u="none" strike="noStrike" dirty="0">
                          <a:effectLst/>
                          <a:latin typeface="Arial" panose="020B0604020202020204" pitchFamily="34" charset="0"/>
                          <a:cs typeface="Arial" panose="020B0604020202020204" pitchFamily="34" charset="0"/>
                        </a:rPr>
                        <a:t>, Gujarat. Instead of setting up greenfield plant, IFFCO did brownfield expansion of </a:t>
                      </a:r>
                      <a:r>
                        <a:rPr lang="en-US" sz="1000" u="none" strike="noStrike" dirty="0" err="1">
                          <a:effectLst/>
                          <a:latin typeface="Arial" panose="020B0604020202020204" pitchFamily="34" charset="0"/>
                          <a:cs typeface="Arial" panose="020B0604020202020204" pitchFamily="34" charset="0"/>
                        </a:rPr>
                        <a:t>Kalol</a:t>
                      </a:r>
                      <a:r>
                        <a:rPr lang="en-US" sz="1000" u="none" strike="noStrike" dirty="0">
                          <a:effectLst/>
                          <a:latin typeface="Arial" panose="020B0604020202020204" pitchFamily="34" charset="0"/>
                          <a:cs typeface="Arial" panose="020B0604020202020204" pitchFamily="34" charset="0"/>
                        </a:rPr>
                        <a:t> plant where manufacturing capacity of DEF (32.5% Urea Solution) is increased from 1,77,690 MTPA to 4,01,538 MTPA. whereas, for DEF (40% Urea Solution) capacity if increased from 1,44,375 MTPA to 3,26,250 MTPA.</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8673" marR="8673" marT="8673" marB="0" anchor="ctr"/>
                </a:tc>
                <a:extLst>
                  <a:ext uri="{0D108BD9-81ED-4DB2-BD59-A6C34878D82A}">
                    <a16:rowId xmlns:a16="http://schemas.microsoft.com/office/drawing/2014/main" val="2761858585"/>
                  </a:ext>
                </a:extLst>
              </a:tr>
            </a:tbl>
          </a:graphicData>
        </a:graphic>
      </p:graphicFrame>
    </p:spTree>
    <p:extLst>
      <p:ext uri="{BB962C8B-B14F-4D97-AF65-F5344CB8AC3E}">
        <p14:creationId xmlns:p14="http://schemas.microsoft.com/office/powerpoint/2010/main" val="198079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1"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Import &amp; Export, By Volume</a:t>
            </a:r>
            <a:endParaRPr lang="en-US" sz="1400" b="0" dirty="0">
              <a:solidFill>
                <a:schemeClr val="tx1"/>
              </a:solidFill>
              <a:latin typeface="Arial" panose="020B0604020202020204" pitchFamily="34" charset="0"/>
              <a:ea typeface="Verdana" panose="020B0604030504040204" pitchFamily="34" charset="0"/>
            </a:endParaRPr>
          </a:p>
        </p:txBody>
      </p:sp>
      <p:graphicFrame>
        <p:nvGraphicFramePr>
          <p:cNvPr id="3" name="Chart 2">
            <a:extLst>
              <a:ext uri="{FF2B5EF4-FFF2-40B4-BE49-F238E27FC236}">
                <a16:creationId xmlns:a16="http://schemas.microsoft.com/office/drawing/2014/main" id="{5F742463-49B0-7BB2-31A8-3A16D78EDD2F}"/>
              </a:ext>
            </a:extLst>
          </p:cNvPr>
          <p:cNvGraphicFramePr/>
          <p:nvPr>
            <p:extLst>
              <p:ext uri="{D42A27DB-BD31-4B8C-83A1-F6EECF244321}">
                <p14:modId xmlns:p14="http://schemas.microsoft.com/office/powerpoint/2010/main" val="2709588934"/>
              </p:ext>
            </p:extLst>
          </p:nvPr>
        </p:nvGraphicFramePr>
        <p:xfrm>
          <a:off x="13948" y="901562"/>
          <a:ext cx="4558052" cy="3394504"/>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4F0CC52C-1626-EC7F-D839-3028AC17AB9F}"/>
              </a:ext>
            </a:extLst>
          </p:cNvPr>
          <p:cNvSpPr/>
          <p:nvPr/>
        </p:nvSpPr>
        <p:spPr>
          <a:xfrm>
            <a:off x="159091" y="4850789"/>
            <a:ext cx="4558052" cy="1111764"/>
          </a:xfrm>
          <a:prstGeom prst="rect">
            <a:avLst/>
          </a:prstGeom>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India exported 0.1 Billion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Litres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of Diesel Exhaust Fluid in FY 2021.</a:t>
            </a:r>
          </a:p>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India exported majorly to Southeast Asian Countries like Nepal, Malaysia, Sri Lanka etc. . </a:t>
            </a:r>
          </a:p>
        </p:txBody>
      </p:sp>
      <p:graphicFrame>
        <p:nvGraphicFramePr>
          <p:cNvPr id="8" name="Chart 7">
            <a:extLst>
              <a:ext uri="{FF2B5EF4-FFF2-40B4-BE49-F238E27FC236}">
                <a16:creationId xmlns:a16="http://schemas.microsoft.com/office/drawing/2014/main" id="{0BFD62A2-2776-B389-AD75-5BD26E852234}"/>
              </a:ext>
            </a:extLst>
          </p:cNvPr>
          <p:cNvGraphicFramePr/>
          <p:nvPr>
            <p:extLst>
              <p:ext uri="{D42A27DB-BD31-4B8C-83A1-F6EECF244321}">
                <p14:modId xmlns:p14="http://schemas.microsoft.com/office/powerpoint/2010/main" val="3983246798"/>
              </p:ext>
            </p:extLst>
          </p:nvPr>
        </p:nvGraphicFramePr>
        <p:xfrm>
          <a:off x="4824197" y="895446"/>
          <a:ext cx="4160711" cy="3400620"/>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D109EA77-B2E7-8BDE-D560-7676F14B5131}"/>
              </a:ext>
            </a:extLst>
          </p:cNvPr>
          <p:cNvSpPr/>
          <p:nvPr/>
        </p:nvSpPr>
        <p:spPr>
          <a:xfrm>
            <a:off x="4824197" y="4837563"/>
            <a:ext cx="4160711" cy="1124991"/>
          </a:xfrm>
          <a:prstGeom prst="rect">
            <a:avLst/>
          </a:prstGeom>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India imported 1.1 Billion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Litres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of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Diiesel</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Exhaust Fluid in FY 2021.</a:t>
            </a:r>
          </a:p>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Imports of Diesel Exhaust Fluid majorly came from China, Oman, Ukraine, and United Arab Emirates.</a:t>
            </a:r>
            <a:endParaRPr lang="en-US" sz="1200" dirty="0">
              <a:solidFill>
                <a:srgbClr val="FF0000"/>
              </a:solidFill>
              <a:latin typeface="Arial" panose="020B0604020202020204" pitchFamily="34" charset="0"/>
              <a:ea typeface="Verdana" panose="020B060403050404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24CCE57-5DBF-105D-A796-4C6E8040E7C6}"/>
              </a:ext>
            </a:extLst>
          </p:cNvPr>
          <p:cNvSpPr txBox="1"/>
          <p:nvPr/>
        </p:nvSpPr>
        <p:spPr>
          <a:xfrm>
            <a:off x="508002" y="4529957"/>
            <a:ext cx="3381827"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Export Top 5 Countries, By Volume (Billion </a:t>
            </a:r>
            <a:r>
              <a:rPr lang="en-US" sz="1000" b="1" dirty="0" err="1">
                <a:latin typeface="Arial" panose="020B0604020202020204" pitchFamily="34" charset="0"/>
                <a:cs typeface="Arial" panose="020B0604020202020204" pitchFamily="34" charset="0"/>
              </a:rPr>
              <a:t>Litres</a:t>
            </a:r>
            <a:r>
              <a:rPr lang="en-US" sz="1000" b="1" dirty="0">
                <a:latin typeface="Arial" panose="020B0604020202020204" pitchFamily="34" charset="0"/>
                <a:cs typeface="Arial" panose="020B0604020202020204" pitchFamily="34" charset="0"/>
              </a:rPr>
              <a:t>)</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DB51F11-44B8-729C-CFF3-568355085B4D}"/>
              </a:ext>
            </a:extLst>
          </p:cNvPr>
          <p:cNvSpPr txBox="1"/>
          <p:nvPr/>
        </p:nvSpPr>
        <p:spPr>
          <a:xfrm>
            <a:off x="5466621" y="4529957"/>
            <a:ext cx="3518287"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Import Top 5 Countries, By Volume (Billion </a:t>
            </a:r>
            <a:r>
              <a:rPr lang="en-US" sz="1000" b="1" dirty="0" err="1">
                <a:latin typeface="Arial" panose="020B0604020202020204" pitchFamily="34" charset="0"/>
                <a:cs typeface="Arial" panose="020B0604020202020204" pitchFamily="34" charset="0"/>
              </a:rPr>
              <a:t>Litres</a:t>
            </a:r>
            <a:r>
              <a:rPr lang="en-US" sz="1000" b="1" dirty="0">
                <a:latin typeface="Arial" panose="020B0604020202020204" pitchFamily="34" charset="0"/>
                <a:cs typeface="Arial" panose="020B0604020202020204" pitchFamily="34" charset="0"/>
              </a:rPr>
              <a:t>)</a:t>
            </a:r>
            <a:endParaRPr lang="en-IN"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6619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54185" y="6500210"/>
            <a:ext cx="96520" cy="193675"/>
          </a:xfrm>
          <a:prstGeom prst="rect">
            <a:avLst/>
          </a:prstGeom>
        </p:spPr>
        <p:txBody>
          <a:bodyPr vert="horz" wrap="square" lIns="0" tIns="12700" rIns="0" bIns="0" rtlCol="0">
            <a:spAutoFit/>
          </a:bodyPr>
          <a:lstStyle/>
          <a:p>
            <a:pPr marL="12700">
              <a:lnSpc>
                <a:spcPct val="100000"/>
              </a:lnSpc>
              <a:spcBef>
                <a:spcPts val="100"/>
              </a:spcBef>
            </a:pPr>
            <a:r>
              <a:rPr sz="1100" b="1" dirty="0">
                <a:latin typeface="Calibri"/>
                <a:cs typeface="Calibri"/>
              </a:rPr>
              <a:t>1</a:t>
            </a:r>
            <a:endParaRPr sz="1100">
              <a:latin typeface="Calibri"/>
              <a:cs typeface="Calibri"/>
            </a:endParaRPr>
          </a:p>
        </p:txBody>
      </p:sp>
      <p:sp>
        <p:nvSpPr>
          <p:cNvPr id="3" name="object 3"/>
          <p:cNvSpPr/>
          <p:nvPr/>
        </p:nvSpPr>
        <p:spPr>
          <a:xfrm>
            <a:off x="0" y="675131"/>
            <a:ext cx="5546725" cy="0"/>
          </a:xfrm>
          <a:custGeom>
            <a:avLst/>
            <a:gdLst/>
            <a:ahLst/>
            <a:cxnLst/>
            <a:rect l="l" t="t" r="r" b="b"/>
            <a:pathLst>
              <a:path w="5546725">
                <a:moveTo>
                  <a:pt x="0" y="0"/>
                </a:moveTo>
                <a:lnTo>
                  <a:pt x="5546344" y="0"/>
                </a:lnTo>
              </a:path>
            </a:pathLst>
          </a:custGeom>
          <a:ln w="6350">
            <a:solidFill>
              <a:srgbClr val="BEBEBE"/>
            </a:solidFill>
          </a:ln>
        </p:spPr>
        <p:txBody>
          <a:bodyPr wrap="square" lIns="0" tIns="0" rIns="0" bIns="0" rtlCol="0"/>
          <a:lstStyle/>
          <a:p>
            <a:endParaRPr/>
          </a:p>
        </p:txBody>
      </p:sp>
      <p:pic>
        <p:nvPicPr>
          <p:cNvPr id="4" name="object 4"/>
          <p:cNvPicPr/>
          <p:nvPr/>
        </p:nvPicPr>
        <p:blipFill>
          <a:blip r:embed="rId2" cstate="print"/>
          <a:stretch>
            <a:fillRect/>
          </a:stretch>
        </p:blipFill>
        <p:spPr>
          <a:xfrm>
            <a:off x="6982968" y="160020"/>
            <a:ext cx="1971304" cy="428936"/>
          </a:xfrm>
          <a:prstGeom prst="rect">
            <a:avLst/>
          </a:prstGeom>
        </p:spPr>
      </p:pic>
      <p:sp>
        <p:nvSpPr>
          <p:cNvPr id="5" name="object 5"/>
          <p:cNvSpPr txBox="1"/>
          <p:nvPr/>
        </p:nvSpPr>
        <p:spPr>
          <a:xfrm>
            <a:off x="211327" y="190245"/>
            <a:ext cx="6675120" cy="410209"/>
          </a:xfrm>
          <a:prstGeom prst="rect">
            <a:avLst/>
          </a:prstGeom>
        </p:spPr>
        <p:txBody>
          <a:bodyPr vert="horz" wrap="square" lIns="0" tIns="54610" rIns="0" bIns="0" rtlCol="0">
            <a:spAutoFit/>
          </a:bodyPr>
          <a:lstStyle/>
          <a:p>
            <a:pPr marL="12700" marR="5080">
              <a:lnSpc>
                <a:spcPts val="1340"/>
              </a:lnSpc>
              <a:spcBef>
                <a:spcPts val="430"/>
              </a:spcBef>
            </a:pPr>
            <a:r>
              <a:rPr sz="1400" b="1" spc="-5" dirty="0">
                <a:latin typeface="Arial"/>
                <a:cs typeface="Arial"/>
              </a:rPr>
              <a:t>Raw </a:t>
            </a:r>
            <a:r>
              <a:rPr sz="1400" b="1" dirty="0">
                <a:latin typeface="Arial"/>
                <a:cs typeface="Arial"/>
              </a:rPr>
              <a:t>Material Price </a:t>
            </a:r>
            <a:r>
              <a:rPr sz="1400" b="1" spc="-5" dirty="0">
                <a:latin typeface="Arial"/>
                <a:cs typeface="Arial"/>
              </a:rPr>
              <a:t>Benchmarking- Urea (INR/Kg) </a:t>
            </a:r>
            <a:r>
              <a:rPr sz="1400" b="1" dirty="0">
                <a:latin typeface="Arial"/>
                <a:cs typeface="Arial"/>
              </a:rPr>
              <a:t>&amp; </a:t>
            </a:r>
            <a:r>
              <a:rPr sz="1400" b="1" spc="-5" dirty="0">
                <a:latin typeface="Arial"/>
                <a:cs typeface="Arial"/>
              </a:rPr>
              <a:t>Deionized </a:t>
            </a:r>
            <a:r>
              <a:rPr sz="1400" b="1" dirty="0">
                <a:latin typeface="Arial"/>
                <a:cs typeface="Arial"/>
              </a:rPr>
              <a:t>water </a:t>
            </a:r>
            <a:r>
              <a:rPr sz="1400" b="1" spc="-5" dirty="0">
                <a:latin typeface="Arial"/>
                <a:cs typeface="Arial"/>
              </a:rPr>
              <a:t>(INR/Litre), </a:t>
            </a:r>
            <a:r>
              <a:rPr sz="1400" b="1" spc="-375" dirty="0">
                <a:latin typeface="Arial"/>
                <a:cs typeface="Arial"/>
              </a:rPr>
              <a:t> </a:t>
            </a:r>
            <a:r>
              <a:rPr sz="1400" b="1" dirty="0">
                <a:latin typeface="Arial"/>
                <a:cs typeface="Arial"/>
              </a:rPr>
              <a:t>FY2018</a:t>
            </a:r>
            <a:r>
              <a:rPr sz="1400" b="1" spc="-30" dirty="0">
                <a:latin typeface="Arial"/>
                <a:cs typeface="Arial"/>
              </a:rPr>
              <a:t> </a:t>
            </a:r>
            <a:r>
              <a:rPr sz="1400" b="1" dirty="0">
                <a:latin typeface="Arial"/>
                <a:cs typeface="Arial"/>
              </a:rPr>
              <a:t>–</a:t>
            </a:r>
            <a:r>
              <a:rPr sz="1400" b="1" spc="-20" dirty="0">
                <a:latin typeface="Arial"/>
                <a:cs typeface="Arial"/>
              </a:rPr>
              <a:t> </a:t>
            </a:r>
            <a:r>
              <a:rPr sz="1400" b="1" dirty="0">
                <a:latin typeface="Arial"/>
                <a:cs typeface="Arial"/>
              </a:rPr>
              <a:t>FY2025F</a:t>
            </a:r>
            <a:endParaRPr sz="1400">
              <a:latin typeface="Arial"/>
              <a:cs typeface="Arial"/>
            </a:endParaRPr>
          </a:p>
        </p:txBody>
      </p:sp>
      <p:sp>
        <p:nvSpPr>
          <p:cNvPr id="6" name="object 6"/>
          <p:cNvSpPr txBox="1"/>
          <p:nvPr/>
        </p:nvSpPr>
        <p:spPr>
          <a:xfrm>
            <a:off x="7804150" y="4053004"/>
            <a:ext cx="1113790" cy="128270"/>
          </a:xfrm>
          <a:prstGeom prst="rect">
            <a:avLst/>
          </a:prstGeom>
        </p:spPr>
        <p:txBody>
          <a:bodyPr vert="horz" wrap="square" lIns="0" tIns="0" rIns="0" bIns="0" rtlCol="0">
            <a:spAutoFit/>
          </a:bodyPr>
          <a:lstStyle/>
          <a:p>
            <a:pPr>
              <a:lnSpc>
                <a:spcPts val="994"/>
              </a:lnSpc>
            </a:pPr>
            <a:r>
              <a:rPr sz="900" i="1" dirty="0">
                <a:solidFill>
                  <a:srgbClr val="767070"/>
                </a:solidFill>
                <a:latin typeface="Arial"/>
                <a:cs typeface="Arial"/>
              </a:rPr>
              <a:t>Source-</a:t>
            </a:r>
            <a:r>
              <a:rPr sz="900" i="1" spc="-30" dirty="0">
                <a:solidFill>
                  <a:srgbClr val="767070"/>
                </a:solidFill>
                <a:latin typeface="Arial"/>
                <a:cs typeface="Arial"/>
              </a:rPr>
              <a:t> </a:t>
            </a:r>
            <a:r>
              <a:rPr sz="900" i="1" spc="-5" dirty="0">
                <a:solidFill>
                  <a:srgbClr val="767070"/>
                </a:solidFill>
                <a:latin typeface="Arial"/>
                <a:cs typeface="Arial"/>
              </a:rPr>
              <a:t>ChemAnalyst</a:t>
            </a:r>
            <a:endParaRPr sz="900">
              <a:latin typeface="Arial"/>
              <a:cs typeface="Arial"/>
            </a:endParaRPr>
          </a:p>
        </p:txBody>
      </p:sp>
      <p:graphicFrame>
        <p:nvGraphicFramePr>
          <p:cNvPr id="7" name="object 7"/>
          <p:cNvGraphicFramePr>
            <a:graphicFrameLocks noGrp="1"/>
          </p:cNvGraphicFramePr>
          <p:nvPr/>
        </p:nvGraphicFramePr>
        <p:xfrm>
          <a:off x="127825" y="722186"/>
          <a:ext cx="8878566" cy="2706813"/>
        </p:xfrm>
        <a:graphic>
          <a:graphicData uri="http://schemas.openxmlformats.org/drawingml/2006/table">
            <a:tbl>
              <a:tblPr firstRow="1" bandRow="1">
                <a:tableStyleId>{2D5ABB26-0587-4C30-8999-92F81FD0307C}</a:tableStyleId>
              </a:tblPr>
              <a:tblGrid>
                <a:gridCol w="141605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783589">
                  <a:extLst>
                    <a:ext uri="{9D8B030D-6E8A-4147-A177-3AD203B41FA5}">
                      <a16:colId xmlns:a16="http://schemas.microsoft.com/office/drawing/2014/main" val="20002"/>
                    </a:ext>
                  </a:extLst>
                </a:gridCol>
                <a:gridCol w="783589">
                  <a:extLst>
                    <a:ext uri="{9D8B030D-6E8A-4147-A177-3AD203B41FA5}">
                      <a16:colId xmlns:a16="http://schemas.microsoft.com/office/drawing/2014/main" val="20003"/>
                    </a:ext>
                  </a:extLst>
                </a:gridCol>
                <a:gridCol w="783589">
                  <a:extLst>
                    <a:ext uri="{9D8B030D-6E8A-4147-A177-3AD203B41FA5}">
                      <a16:colId xmlns:a16="http://schemas.microsoft.com/office/drawing/2014/main" val="20004"/>
                    </a:ext>
                  </a:extLst>
                </a:gridCol>
                <a:gridCol w="783589">
                  <a:extLst>
                    <a:ext uri="{9D8B030D-6E8A-4147-A177-3AD203B41FA5}">
                      <a16:colId xmlns:a16="http://schemas.microsoft.com/office/drawing/2014/main" val="20005"/>
                    </a:ext>
                  </a:extLst>
                </a:gridCol>
                <a:gridCol w="783590">
                  <a:extLst>
                    <a:ext uri="{9D8B030D-6E8A-4147-A177-3AD203B41FA5}">
                      <a16:colId xmlns:a16="http://schemas.microsoft.com/office/drawing/2014/main" val="20006"/>
                    </a:ext>
                  </a:extLst>
                </a:gridCol>
                <a:gridCol w="783590">
                  <a:extLst>
                    <a:ext uri="{9D8B030D-6E8A-4147-A177-3AD203B41FA5}">
                      <a16:colId xmlns:a16="http://schemas.microsoft.com/office/drawing/2014/main" val="20007"/>
                    </a:ext>
                  </a:extLst>
                </a:gridCol>
                <a:gridCol w="783590">
                  <a:extLst>
                    <a:ext uri="{9D8B030D-6E8A-4147-A177-3AD203B41FA5}">
                      <a16:colId xmlns:a16="http://schemas.microsoft.com/office/drawing/2014/main" val="20008"/>
                    </a:ext>
                  </a:extLst>
                </a:gridCol>
                <a:gridCol w="783590">
                  <a:extLst>
                    <a:ext uri="{9D8B030D-6E8A-4147-A177-3AD203B41FA5}">
                      <a16:colId xmlns:a16="http://schemas.microsoft.com/office/drawing/2014/main" val="20009"/>
                    </a:ext>
                  </a:extLst>
                </a:gridCol>
              </a:tblGrid>
              <a:tr h="1775579">
                <a:tc gridSpan="10">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54964">
                <a:tc gridSpan="2">
                  <a:txBody>
                    <a:bodyPr/>
                    <a:lstStyle/>
                    <a:p>
                      <a:pPr>
                        <a:lnSpc>
                          <a:spcPct val="100000"/>
                        </a:lnSpc>
                      </a:pPr>
                      <a:endParaRPr sz="9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hMerge="1">
                  <a:txBody>
                    <a:bodyPr/>
                    <a:lstStyle/>
                    <a:p>
                      <a:endParaRPr/>
                    </a:p>
                  </a:txBody>
                  <a:tcPr marL="0" marR="0" marT="0" marB="0"/>
                </a:tc>
                <a:tc>
                  <a:txBody>
                    <a:bodyPr/>
                    <a:lstStyle/>
                    <a:p>
                      <a:pPr marL="635" algn="ctr">
                        <a:lnSpc>
                          <a:spcPct val="100000"/>
                        </a:lnSpc>
                        <a:spcBef>
                          <a:spcPts val="35"/>
                        </a:spcBef>
                      </a:pPr>
                      <a:r>
                        <a:rPr sz="900" dirty="0">
                          <a:latin typeface="Arial MT"/>
                          <a:cs typeface="Arial MT"/>
                        </a:rPr>
                        <a:t>FY</a:t>
                      </a:r>
                      <a:r>
                        <a:rPr sz="900" spc="-45" dirty="0">
                          <a:latin typeface="Arial MT"/>
                          <a:cs typeface="Arial MT"/>
                        </a:rPr>
                        <a:t> </a:t>
                      </a:r>
                      <a:r>
                        <a:rPr sz="900" spc="-5" dirty="0">
                          <a:latin typeface="Arial MT"/>
                          <a:cs typeface="Arial MT"/>
                        </a:rPr>
                        <a:t>2018</a:t>
                      </a:r>
                      <a:endParaRPr sz="900">
                        <a:latin typeface="Arial MT"/>
                        <a:cs typeface="Arial MT"/>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spcBef>
                          <a:spcPts val="35"/>
                        </a:spcBef>
                      </a:pPr>
                      <a:r>
                        <a:rPr sz="900" dirty="0">
                          <a:latin typeface="Arial MT"/>
                          <a:cs typeface="Arial MT"/>
                        </a:rPr>
                        <a:t>FY</a:t>
                      </a:r>
                      <a:r>
                        <a:rPr sz="900" spc="-45" dirty="0">
                          <a:latin typeface="Arial MT"/>
                          <a:cs typeface="Arial MT"/>
                        </a:rPr>
                        <a:t> </a:t>
                      </a:r>
                      <a:r>
                        <a:rPr sz="900" spc="-5" dirty="0">
                          <a:latin typeface="Arial MT"/>
                          <a:cs typeface="Arial MT"/>
                        </a:rPr>
                        <a:t>2019</a:t>
                      </a:r>
                      <a:endParaRPr sz="900">
                        <a:latin typeface="Arial MT"/>
                        <a:cs typeface="Arial MT"/>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spcBef>
                          <a:spcPts val="35"/>
                        </a:spcBef>
                      </a:pPr>
                      <a:r>
                        <a:rPr sz="900" dirty="0">
                          <a:latin typeface="Arial MT"/>
                          <a:cs typeface="Arial MT"/>
                        </a:rPr>
                        <a:t>FY</a:t>
                      </a:r>
                      <a:r>
                        <a:rPr sz="900" spc="-45" dirty="0">
                          <a:latin typeface="Arial MT"/>
                          <a:cs typeface="Arial MT"/>
                        </a:rPr>
                        <a:t> </a:t>
                      </a:r>
                      <a:r>
                        <a:rPr sz="900" spc="-5" dirty="0">
                          <a:latin typeface="Arial MT"/>
                          <a:cs typeface="Arial MT"/>
                        </a:rPr>
                        <a:t>2020</a:t>
                      </a:r>
                      <a:endParaRPr sz="900">
                        <a:latin typeface="Arial MT"/>
                        <a:cs typeface="Arial MT"/>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35"/>
                        </a:spcBef>
                      </a:pPr>
                      <a:r>
                        <a:rPr sz="900" dirty="0">
                          <a:latin typeface="Arial MT"/>
                          <a:cs typeface="Arial MT"/>
                        </a:rPr>
                        <a:t>FY</a:t>
                      </a:r>
                      <a:r>
                        <a:rPr sz="900" spc="-45" dirty="0">
                          <a:latin typeface="Arial MT"/>
                          <a:cs typeface="Arial MT"/>
                        </a:rPr>
                        <a:t> </a:t>
                      </a:r>
                      <a:r>
                        <a:rPr sz="900" spc="-5" dirty="0">
                          <a:latin typeface="Arial MT"/>
                          <a:cs typeface="Arial MT"/>
                        </a:rPr>
                        <a:t>2021</a:t>
                      </a:r>
                      <a:endParaRPr sz="900">
                        <a:latin typeface="Arial MT"/>
                        <a:cs typeface="Arial MT"/>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35"/>
                        </a:spcBef>
                      </a:pPr>
                      <a:r>
                        <a:rPr sz="900" dirty="0">
                          <a:latin typeface="Arial MT"/>
                          <a:cs typeface="Arial MT"/>
                        </a:rPr>
                        <a:t>FY</a:t>
                      </a:r>
                      <a:r>
                        <a:rPr sz="900" spc="-45" dirty="0">
                          <a:latin typeface="Arial MT"/>
                          <a:cs typeface="Arial MT"/>
                        </a:rPr>
                        <a:t> </a:t>
                      </a:r>
                      <a:r>
                        <a:rPr sz="900" spc="-5" dirty="0">
                          <a:latin typeface="Arial MT"/>
                          <a:cs typeface="Arial MT"/>
                        </a:rPr>
                        <a:t>2022</a:t>
                      </a:r>
                      <a:endParaRPr sz="900">
                        <a:latin typeface="Arial MT"/>
                        <a:cs typeface="Arial MT"/>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175" algn="ctr">
                        <a:lnSpc>
                          <a:spcPct val="100000"/>
                        </a:lnSpc>
                        <a:spcBef>
                          <a:spcPts val="35"/>
                        </a:spcBef>
                      </a:pPr>
                      <a:r>
                        <a:rPr sz="900" dirty="0">
                          <a:latin typeface="Arial MT"/>
                          <a:cs typeface="Arial MT"/>
                        </a:rPr>
                        <a:t>FY</a:t>
                      </a:r>
                      <a:r>
                        <a:rPr sz="900" spc="-40" dirty="0">
                          <a:latin typeface="Arial MT"/>
                          <a:cs typeface="Arial MT"/>
                        </a:rPr>
                        <a:t> </a:t>
                      </a:r>
                      <a:r>
                        <a:rPr sz="900" spc="-5" dirty="0">
                          <a:latin typeface="Arial MT"/>
                          <a:cs typeface="Arial MT"/>
                        </a:rPr>
                        <a:t>2023E</a:t>
                      </a:r>
                      <a:endParaRPr sz="900">
                        <a:latin typeface="Arial MT"/>
                        <a:cs typeface="Arial MT"/>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175" algn="ctr">
                        <a:lnSpc>
                          <a:spcPct val="100000"/>
                        </a:lnSpc>
                        <a:spcBef>
                          <a:spcPts val="35"/>
                        </a:spcBef>
                      </a:pPr>
                      <a:r>
                        <a:rPr sz="900" dirty="0">
                          <a:latin typeface="Arial MT"/>
                          <a:cs typeface="Arial MT"/>
                        </a:rPr>
                        <a:t>FY</a:t>
                      </a:r>
                      <a:r>
                        <a:rPr sz="900" spc="-40" dirty="0">
                          <a:latin typeface="Arial MT"/>
                          <a:cs typeface="Arial MT"/>
                        </a:rPr>
                        <a:t> </a:t>
                      </a:r>
                      <a:r>
                        <a:rPr sz="900" spc="-5" dirty="0">
                          <a:latin typeface="Arial MT"/>
                          <a:cs typeface="Arial MT"/>
                        </a:rPr>
                        <a:t>2024F</a:t>
                      </a:r>
                      <a:endParaRPr sz="900">
                        <a:latin typeface="Arial MT"/>
                        <a:cs typeface="Arial MT"/>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175" algn="ctr">
                        <a:lnSpc>
                          <a:spcPct val="100000"/>
                        </a:lnSpc>
                        <a:spcBef>
                          <a:spcPts val="35"/>
                        </a:spcBef>
                      </a:pPr>
                      <a:r>
                        <a:rPr sz="900" dirty="0">
                          <a:latin typeface="Arial MT"/>
                          <a:cs typeface="Arial MT"/>
                        </a:rPr>
                        <a:t>FY</a:t>
                      </a:r>
                      <a:r>
                        <a:rPr sz="900" spc="-40" dirty="0">
                          <a:latin typeface="Arial MT"/>
                          <a:cs typeface="Arial MT"/>
                        </a:rPr>
                        <a:t> </a:t>
                      </a:r>
                      <a:r>
                        <a:rPr sz="900" spc="-5" dirty="0">
                          <a:latin typeface="Arial MT"/>
                          <a:cs typeface="Arial MT"/>
                        </a:rPr>
                        <a:t>2025F</a:t>
                      </a:r>
                      <a:endParaRPr sz="900">
                        <a:latin typeface="Arial MT"/>
                        <a:cs typeface="Arial MT"/>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162205">
                <a:tc rowSpan="2">
                  <a:txBody>
                    <a:bodyPr/>
                    <a:lstStyle/>
                    <a:p>
                      <a:pPr>
                        <a:lnSpc>
                          <a:spcPct val="100000"/>
                        </a:lnSpc>
                      </a:pPr>
                      <a:endParaRPr sz="10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a:txBody>
                    <a:bodyPr/>
                    <a:lstStyle/>
                    <a:p>
                      <a:pPr marL="308610">
                        <a:lnSpc>
                          <a:spcPct val="100000"/>
                        </a:lnSpc>
                        <a:spcBef>
                          <a:spcPts val="35"/>
                        </a:spcBef>
                      </a:pPr>
                      <a:r>
                        <a:rPr sz="900" spc="-5" dirty="0">
                          <a:latin typeface="Arial MT"/>
                          <a:cs typeface="Arial MT"/>
                        </a:rPr>
                        <a:t>Urea</a:t>
                      </a:r>
                      <a:r>
                        <a:rPr sz="900" spc="-45" dirty="0">
                          <a:latin typeface="Arial MT"/>
                          <a:cs typeface="Arial MT"/>
                        </a:rPr>
                        <a:t> </a:t>
                      </a:r>
                      <a:r>
                        <a:rPr sz="900" dirty="0">
                          <a:latin typeface="Arial MT"/>
                          <a:cs typeface="Arial MT"/>
                        </a:rPr>
                        <a:t>FOB</a:t>
                      </a:r>
                      <a:endParaRPr sz="900">
                        <a:latin typeface="Arial MT"/>
                        <a:cs typeface="Arial MT"/>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0"/>
                        </a:spcBef>
                      </a:pPr>
                      <a:r>
                        <a:rPr sz="900" spc="-5" dirty="0">
                          <a:latin typeface="Arial MT"/>
                          <a:cs typeface="Arial MT"/>
                        </a:rPr>
                        <a:t>19.5</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35" algn="ctr">
                        <a:lnSpc>
                          <a:spcPct val="100000"/>
                        </a:lnSpc>
                        <a:spcBef>
                          <a:spcPts val="60"/>
                        </a:spcBef>
                      </a:pPr>
                      <a:r>
                        <a:rPr sz="900" spc="-5" dirty="0">
                          <a:latin typeface="Arial MT"/>
                          <a:cs typeface="Arial MT"/>
                        </a:rPr>
                        <a:t>20.1</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35" algn="ctr">
                        <a:lnSpc>
                          <a:spcPct val="100000"/>
                        </a:lnSpc>
                        <a:spcBef>
                          <a:spcPts val="60"/>
                        </a:spcBef>
                      </a:pPr>
                      <a:r>
                        <a:rPr sz="900" spc="-5" dirty="0">
                          <a:latin typeface="Arial MT"/>
                          <a:cs typeface="Arial MT"/>
                        </a:rPr>
                        <a:t>19.7</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spcBef>
                          <a:spcPts val="60"/>
                        </a:spcBef>
                      </a:pPr>
                      <a:r>
                        <a:rPr sz="900" spc="-5" dirty="0">
                          <a:latin typeface="Arial MT"/>
                          <a:cs typeface="Arial MT"/>
                        </a:rPr>
                        <a:t>21.4</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spcBef>
                          <a:spcPts val="60"/>
                        </a:spcBef>
                      </a:pPr>
                      <a:r>
                        <a:rPr sz="900" spc="-5" dirty="0">
                          <a:latin typeface="Arial MT"/>
                          <a:cs typeface="Arial MT"/>
                        </a:rPr>
                        <a:t>47.9</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60"/>
                        </a:spcBef>
                      </a:pPr>
                      <a:r>
                        <a:rPr sz="900" spc="-5" dirty="0">
                          <a:latin typeface="Arial MT"/>
                          <a:cs typeface="Arial MT"/>
                        </a:rPr>
                        <a:t>50.4</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60"/>
                        </a:spcBef>
                      </a:pPr>
                      <a:r>
                        <a:rPr sz="900" spc="-5" dirty="0">
                          <a:latin typeface="Arial MT"/>
                          <a:cs typeface="Arial MT"/>
                        </a:rPr>
                        <a:t>49.7</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 algn="ctr">
                        <a:lnSpc>
                          <a:spcPct val="100000"/>
                        </a:lnSpc>
                        <a:spcBef>
                          <a:spcPts val="60"/>
                        </a:spcBef>
                      </a:pPr>
                      <a:r>
                        <a:rPr sz="900" spc="-5" dirty="0">
                          <a:latin typeface="Arial MT"/>
                          <a:cs typeface="Arial MT"/>
                        </a:rPr>
                        <a:t>48.2</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162205">
                <a:tc vMerge="1">
                  <a:txBody>
                    <a:bodyPr/>
                    <a:lstStyle/>
                    <a:p>
                      <a:endParaRPr/>
                    </a:p>
                  </a:txBody>
                  <a:tcPr marL="0" marR="0" marT="0" marB="0">
                    <a:lnL w="9525">
                      <a:solidFill>
                        <a:srgbClr val="000000"/>
                      </a:solidFill>
                      <a:prstDash val="solid"/>
                    </a:lnL>
                    <a:lnR w="9525">
                      <a:solidFill>
                        <a:srgbClr val="000000"/>
                      </a:solidFill>
                      <a:prstDash val="solid"/>
                    </a:lnR>
                  </a:tcPr>
                </a:tc>
                <a:tc>
                  <a:txBody>
                    <a:bodyPr/>
                    <a:lstStyle/>
                    <a:p>
                      <a:pPr marL="308610">
                        <a:lnSpc>
                          <a:spcPct val="100000"/>
                        </a:lnSpc>
                        <a:spcBef>
                          <a:spcPts val="35"/>
                        </a:spcBef>
                      </a:pPr>
                      <a:r>
                        <a:rPr sz="900" spc="-5" dirty="0">
                          <a:latin typeface="Arial MT"/>
                          <a:cs typeface="Arial MT"/>
                        </a:rPr>
                        <a:t>Deionized</a:t>
                      </a:r>
                      <a:r>
                        <a:rPr sz="900" spc="-35" dirty="0">
                          <a:latin typeface="Arial MT"/>
                          <a:cs typeface="Arial MT"/>
                        </a:rPr>
                        <a:t> </a:t>
                      </a:r>
                      <a:r>
                        <a:rPr sz="900" spc="-5" dirty="0">
                          <a:latin typeface="Arial MT"/>
                          <a:cs typeface="Arial MT"/>
                        </a:rPr>
                        <a:t>water</a:t>
                      </a:r>
                      <a:endParaRPr sz="900">
                        <a:latin typeface="Arial MT"/>
                        <a:cs typeface="Arial MT"/>
                      </a:endParaRPr>
                    </a:p>
                  </a:txBody>
                  <a:tcPr marL="0" marR="0" marT="44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60"/>
                        </a:spcBef>
                      </a:pPr>
                      <a:r>
                        <a:rPr sz="900" spc="-5" dirty="0">
                          <a:latin typeface="Arial MT"/>
                          <a:cs typeface="Arial MT"/>
                        </a:rPr>
                        <a:t>30.3</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35" algn="ctr">
                        <a:lnSpc>
                          <a:spcPct val="100000"/>
                        </a:lnSpc>
                        <a:spcBef>
                          <a:spcPts val="60"/>
                        </a:spcBef>
                      </a:pPr>
                      <a:r>
                        <a:rPr sz="900" spc="-5" dirty="0">
                          <a:latin typeface="Arial MT"/>
                          <a:cs typeface="Arial MT"/>
                        </a:rPr>
                        <a:t>31.7</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35" algn="ctr">
                        <a:lnSpc>
                          <a:spcPct val="100000"/>
                        </a:lnSpc>
                        <a:spcBef>
                          <a:spcPts val="60"/>
                        </a:spcBef>
                      </a:pPr>
                      <a:r>
                        <a:rPr sz="900" spc="-5" dirty="0">
                          <a:latin typeface="Arial MT"/>
                          <a:cs typeface="Arial MT"/>
                        </a:rPr>
                        <a:t>34.4</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spcBef>
                          <a:spcPts val="60"/>
                        </a:spcBef>
                      </a:pPr>
                      <a:r>
                        <a:rPr sz="900" spc="-5" dirty="0">
                          <a:latin typeface="Arial MT"/>
                          <a:cs typeface="Arial MT"/>
                        </a:rPr>
                        <a:t>35.5</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spcBef>
                          <a:spcPts val="60"/>
                        </a:spcBef>
                      </a:pPr>
                      <a:r>
                        <a:rPr sz="900" spc="-5" dirty="0">
                          <a:latin typeface="Arial MT"/>
                          <a:cs typeface="Arial MT"/>
                        </a:rPr>
                        <a:t>42.8</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60"/>
                        </a:spcBef>
                      </a:pPr>
                      <a:r>
                        <a:rPr sz="900" spc="-5" dirty="0">
                          <a:latin typeface="Arial MT"/>
                          <a:cs typeface="Arial MT"/>
                        </a:rPr>
                        <a:t>43.1</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60"/>
                        </a:spcBef>
                      </a:pPr>
                      <a:r>
                        <a:rPr sz="900" spc="-5" dirty="0">
                          <a:latin typeface="Arial MT"/>
                          <a:cs typeface="Arial MT"/>
                        </a:rPr>
                        <a:t>43.4</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 algn="ctr">
                        <a:lnSpc>
                          <a:spcPct val="100000"/>
                        </a:lnSpc>
                        <a:spcBef>
                          <a:spcPts val="60"/>
                        </a:spcBef>
                      </a:pPr>
                      <a:r>
                        <a:rPr sz="900" spc="-5" dirty="0">
                          <a:latin typeface="Arial MT"/>
                          <a:cs typeface="Arial MT"/>
                        </a:rPr>
                        <a:t>43.8</a:t>
                      </a:r>
                      <a:endParaRPr sz="900">
                        <a:latin typeface="Arial MT"/>
                        <a:cs typeface="Arial MT"/>
                      </a:endParaRPr>
                    </a:p>
                  </a:txBody>
                  <a:tcPr marL="0" marR="0" marT="76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51860">
                <a:tc gridSpan="10">
                  <a:txBody>
                    <a:bodyPr/>
                    <a:lstStyle/>
                    <a:p>
                      <a:pPr>
                        <a:lnSpc>
                          <a:spcPct val="100000"/>
                        </a:lnSpc>
                      </a:pPr>
                      <a:endParaRPr sz="1000" dirty="0">
                        <a:latin typeface="Times New Roman"/>
                        <a:cs typeface="Times New Roman"/>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pic>
        <p:nvPicPr>
          <p:cNvPr id="8" name="object 8"/>
          <p:cNvPicPr/>
          <p:nvPr/>
        </p:nvPicPr>
        <p:blipFill>
          <a:blip r:embed="rId3" cstate="print"/>
          <a:stretch>
            <a:fillRect/>
          </a:stretch>
        </p:blipFill>
        <p:spPr>
          <a:xfrm>
            <a:off x="1587246" y="2802445"/>
            <a:ext cx="243840" cy="73532"/>
          </a:xfrm>
          <a:prstGeom prst="rect">
            <a:avLst/>
          </a:prstGeom>
        </p:spPr>
      </p:pic>
      <p:grpSp>
        <p:nvGrpSpPr>
          <p:cNvPr id="9" name="object 9"/>
          <p:cNvGrpSpPr/>
          <p:nvPr/>
        </p:nvGrpSpPr>
        <p:grpSpPr>
          <a:xfrm>
            <a:off x="1587246" y="2973133"/>
            <a:ext cx="243840" cy="73660"/>
            <a:chOff x="1587246" y="2973133"/>
            <a:chExt cx="243840" cy="73660"/>
          </a:xfrm>
        </p:grpSpPr>
        <p:sp>
          <p:nvSpPr>
            <p:cNvPr id="10" name="object 10"/>
            <p:cNvSpPr/>
            <p:nvPr/>
          </p:nvSpPr>
          <p:spPr>
            <a:xfrm>
              <a:off x="1587246" y="3010661"/>
              <a:ext cx="243840" cy="0"/>
            </a:xfrm>
            <a:custGeom>
              <a:avLst/>
              <a:gdLst/>
              <a:ahLst/>
              <a:cxnLst/>
              <a:rect l="l" t="t" r="r" b="b"/>
              <a:pathLst>
                <a:path w="243839">
                  <a:moveTo>
                    <a:pt x="0" y="0"/>
                  </a:moveTo>
                  <a:lnTo>
                    <a:pt x="243840" y="0"/>
                  </a:lnTo>
                </a:path>
              </a:pathLst>
            </a:custGeom>
            <a:ln w="22225">
              <a:solidFill>
                <a:srgbClr val="EC7C30"/>
              </a:solidFill>
            </a:ln>
          </p:spPr>
          <p:txBody>
            <a:bodyPr wrap="square" lIns="0" tIns="0" rIns="0" bIns="0" rtlCol="0"/>
            <a:lstStyle/>
            <a:p>
              <a:endParaRPr/>
            </a:p>
          </p:txBody>
        </p:sp>
        <p:sp>
          <p:nvSpPr>
            <p:cNvPr id="11" name="object 11"/>
            <p:cNvSpPr/>
            <p:nvPr/>
          </p:nvSpPr>
          <p:spPr>
            <a:xfrm>
              <a:off x="1676400" y="2977895"/>
              <a:ext cx="64135" cy="64135"/>
            </a:xfrm>
            <a:custGeom>
              <a:avLst/>
              <a:gdLst/>
              <a:ahLst/>
              <a:cxnLst/>
              <a:rect l="l" t="t" r="r" b="b"/>
              <a:pathLst>
                <a:path w="64135" h="64135">
                  <a:moveTo>
                    <a:pt x="64007" y="0"/>
                  </a:moveTo>
                  <a:lnTo>
                    <a:pt x="0" y="0"/>
                  </a:lnTo>
                  <a:lnTo>
                    <a:pt x="0" y="64008"/>
                  </a:lnTo>
                  <a:lnTo>
                    <a:pt x="64007" y="64008"/>
                  </a:lnTo>
                  <a:lnTo>
                    <a:pt x="64007" y="0"/>
                  </a:lnTo>
                  <a:close/>
                </a:path>
              </a:pathLst>
            </a:custGeom>
            <a:solidFill>
              <a:srgbClr val="EC7C30"/>
            </a:solidFill>
          </p:spPr>
          <p:txBody>
            <a:bodyPr wrap="square" lIns="0" tIns="0" rIns="0" bIns="0" rtlCol="0"/>
            <a:lstStyle/>
            <a:p>
              <a:endParaRPr/>
            </a:p>
          </p:txBody>
        </p:sp>
        <p:sp>
          <p:nvSpPr>
            <p:cNvPr id="12" name="object 12"/>
            <p:cNvSpPr/>
            <p:nvPr/>
          </p:nvSpPr>
          <p:spPr>
            <a:xfrm>
              <a:off x="1676400" y="2977895"/>
              <a:ext cx="64135" cy="64135"/>
            </a:xfrm>
            <a:custGeom>
              <a:avLst/>
              <a:gdLst/>
              <a:ahLst/>
              <a:cxnLst/>
              <a:rect l="l" t="t" r="r" b="b"/>
              <a:pathLst>
                <a:path w="64135" h="64135">
                  <a:moveTo>
                    <a:pt x="0" y="64008"/>
                  </a:moveTo>
                  <a:lnTo>
                    <a:pt x="64007" y="64008"/>
                  </a:lnTo>
                  <a:lnTo>
                    <a:pt x="64007" y="0"/>
                  </a:lnTo>
                  <a:lnTo>
                    <a:pt x="0" y="0"/>
                  </a:lnTo>
                  <a:lnTo>
                    <a:pt x="0" y="64008"/>
                  </a:lnTo>
                  <a:close/>
                </a:path>
              </a:pathLst>
            </a:custGeom>
            <a:ln w="9524">
              <a:solidFill>
                <a:srgbClr val="EC7C30"/>
              </a:solidFill>
            </a:ln>
          </p:spPr>
          <p:txBody>
            <a:bodyPr wrap="square" lIns="0" tIns="0" rIns="0" bIns="0" rtlCol="0"/>
            <a:lstStyle/>
            <a:p>
              <a:endParaRPr/>
            </a:p>
          </p:txBody>
        </p:sp>
      </p:grpSp>
      <p:grpSp>
        <p:nvGrpSpPr>
          <p:cNvPr id="13" name="object 13"/>
          <p:cNvGrpSpPr/>
          <p:nvPr/>
        </p:nvGrpSpPr>
        <p:grpSpPr>
          <a:xfrm>
            <a:off x="3090481" y="983805"/>
            <a:ext cx="5569585" cy="1049020"/>
            <a:chOff x="3090481" y="983805"/>
            <a:chExt cx="5569585" cy="1049020"/>
          </a:xfrm>
        </p:grpSpPr>
        <p:sp>
          <p:nvSpPr>
            <p:cNvPr id="14" name="object 14"/>
            <p:cNvSpPr/>
            <p:nvPr/>
          </p:nvSpPr>
          <p:spPr>
            <a:xfrm>
              <a:off x="3134106" y="1026413"/>
              <a:ext cx="5483860" cy="963294"/>
            </a:xfrm>
            <a:custGeom>
              <a:avLst/>
              <a:gdLst/>
              <a:ahLst/>
              <a:cxnLst/>
              <a:rect l="l" t="t" r="r" b="b"/>
              <a:pathLst>
                <a:path w="5483859" h="963294">
                  <a:moveTo>
                    <a:pt x="0" y="963168"/>
                  </a:moveTo>
                  <a:lnTo>
                    <a:pt x="783335" y="943356"/>
                  </a:lnTo>
                  <a:lnTo>
                    <a:pt x="1566671" y="955548"/>
                  </a:lnTo>
                  <a:lnTo>
                    <a:pt x="2350008" y="903732"/>
                  </a:lnTo>
                  <a:lnTo>
                    <a:pt x="3133344" y="76200"/>
                  </a:lnTo>
                  <a:lnTo>
                    <a:pt x="3916679" y="0"/>
                  </a:lnTo>
                  <a:lnTo>
                    <a:pt x="4700016" y="21336"/>
                  </a:lnTo>
                  <a:lnTo>
                    <a:pt x="5483352" y="67056"/>
                  </a:lnTo>
                </a:path>
              </a:pathLst>
            </a:custGeom>
            <a:ln w="22225">
              <a:solidFill>
                <a:srgbClr val="4471C4"/>
              </a:solidFill>
            </a:ln>
          </p:spPr>
          <p:txBody>
            <a:bodyPr wrap="square" lIns="0" tIns="0" rIns="0" bIns="0" rtlCol="0"/>
            <a:lstStyle/>
            <a:p>
              <a:endParaRPr/>
            </a:p>
          </p:txBody>
        </p:sp>
        <p:pic>
          <p:nvPicPr>
            <p:cNvPr id="15" name="object 15"/>
            <p:cNvPicPr/>
            <p:nvPr/>
          </p:nvPicPr>
          <p:blipFill>
            <a:blip r:embed="rId4" cstate="print"/>
            <a:stretch>
              <a:fillRect/>
            </a:stretch>
          </p:blipFill>
          <p:spPr>
            <a:xfrm>
              <a:off x="3090481" y="1946973"/>
              <a:ext cx="85725" cy="85725"/>
            </a:xfrm>
            <a:prstGeom prst="rect">
              <a:avLst/>
            </a:prstGeom>
          </p:spPr>
        </p:pic>
        <p:pic>
          <p:nvPicPr>
            <p:cNvPr id="16" name="object 16"/>
            <p:cNvPicPr/>
            <p:nvPr/>
          </p:nvPicPr>
          <p:blipFill>
            <a:blip r:embed="rId4" cstate="print"/>
            <a:stretch>
              <a:fillRect/>
            </a:stretch>
          </p:blipFill>
          <p:spPr>
            <a:xfrm>
              <a:off x="3873817" y="1925637"/>
              <a:ext cx="85725" cy="85725"/>
            </a:xfrm>
            <a:prstGeom prst="rect">
              <a:avLst/>
            </a:prstGeom>
          </p:spPr>
        </p:pic>
        <p:pic>
          <p:nvPicPr>
            <p:cNvPr id="17" name="object 17"/>
            <p:cNvPicPr/>
            <p:nvPr/>
          </p:nvPicPr>
          <p:blipFill>
            <a:blip r:embed="rId4" cstate="print"/>
            <a:stretch>
              <a:fillRect/>
            </a:stretch>
          </p:blipFill>
          <p:spPr>
            <a:xfrm>
              <a:off x="4657153" y="1939353"/>
              <a:ext cx="85725" cy="85725"/>
            </a:xfrm>
            <a:prstGeom prst="rect">
              <a:avLst/>
            </a:prstGeom>
          </p:spPr>
        </p:pic>
        <p:pic>
          <p:nvPicPr>
            <p:cNvPr id="18" name="object 18"/>
            <p:cNvPicPr/>
            <p:nvPr/>
          </p:nvPicPr>
          <p:blipFill>
            <a:blip r:embed="rId4" cstate="print"/>
            <a:stretch>
              <a:fillRect/>
            </a:stretch>
          </p:blipFill>
          <p:spPr>
            <a:xfrm>
              <a:off x="5440489" y="1886013"/>
              <a:ext cx="85725" cy="85725"/>
            </a:xfrm>
            <a:prstGeom prst="rect">
              <a:avLst/>
            </a:prstGeom>
          </p:spPr>
        </p:pic>
        <p:pic>
          <p:nvPicPr>
            <p:cNvPr id="19" name="object 19"/>
            <p:cNvPicPr/>
            <p:nvPr/>
          </p:nvPicPr>
          <p:blipFill>
            <a:blip r:embed="rId4" cstate="print"/>
            <a:stretch>
              <a:fillRect/>
            </a:stretch>
          </p:blipFill>
          <p:spPr>
            <a:xfrm>
              <a:off x="6223825" y="1058481"/>
              <a:ext cx="85725" cy="85725"/>
            </a:xfrm>
            <a:prstGeom prst="rect">
              <a:avLst/>
            </a:prstGeom>
          </p:spPr>
        </p:pic>
        <p:pic>
          <p:nvPicPr>
            <p:cNvPr id="20" name="object 20"/>
            <p:cNvPicPr/>
            <p:nvPr/>
          </p:nvPicPr>
          <p:blipFill>
            <a:blip r:embed="rId4" cstate="print"/>
            <a:stretch>
              <a:fillRect/>
            </a:stretch>
          </p:blipFill>
          <p:spPr>
            <a:xfrm>
              <a:off x="7007161" y="983805"/>
              <a:ext cx="85725" cy="85725"/>
            </a:xfrm>
            <a:prstGeom prst="rect">
              <a:avLst/>
            </a:prstGeom>
          </p:spPr>
        </p:pic>
        <p:pic>
          <p:nvPicPr>
            <p:cNvPr id="21" name="object 21"/>
            <p:cNvPicPr/>
            <p:nvPr/>
          </p:nvPicPr>
          <p:blipFill>
            <a:blip r:embed="rId4" cstate="print"/>
            <a:stretch>
              <a:fillRect/>
            </a:stretch>
          </p:blipFill>
          <p:spPr>
            <a:xfrm>
              <a:off x="7790497" y="1003617"/>
              <a:ext cx="85725" cy="85725"/>
            </a:xfrm>
            <a:prstGeom prst="rect">
              <a:avLst/>
            </a:prstGeom>
          </p:spPr>
        </p:pic>
        <p:pic>
          <p:nvPicPr>
            <p:cNvPr id="22" name="object 22"/>
            <p:cNvPicPr/>
            <p:nvPr/>
          </p:nvPicPr>
          <p:blipFill>
            <a:blip r:embed="rId4" cstate="print"/>
            <a:stretch>
              <a:fillRect/>
            </a:stretch>
          </p:blipFill>
          <p:spPr>
            <a:xfrm>
              <a:off x="8573833" y="1050861"/>
              <a:ext cx="85725" cy="85725"/>
            </a:xfrm>
            <a:prstGeom prst="rect">
              <a:avLst/>
            </a:prstGeom>
          </p:spPr>
        </p:pic>
        <p:sp>
          <p:nvSpPr>
            <p:cNvPr id="23" name="object 23"/>
            <p:cNvSpPr/>
            <p:nvPr/>
          </p:nvSpPr>
          <p:spPr>
            <a:xfrm>
              <a:off x="3134106" y="1232153"/>
              <a:ext cx="5483860" cy="419100"/>
            </a:xfrm>
            <a:custGeom>
              <a:avLst/>
              <a:gdLst/>
              <a:ahLst/>
              <a:cxnLst/>
              <a:rect l="l" t="t" r="r" b="b"/>
              <a:pathLst>
                <a:path w="5483859" h="419100">
                  <a:moveTo>
                    <a:pt x="0" y="419100"/>
                  </a:moveTo>
                  <a:lnTo>
                    <a:pt x="783335" y="376428"/>
                  </a:lnTo>
                  <a:lnTo>
                    <a:pt x="1566671" y="292608"/>
                  </a:lnTo>
                  <a:lnTo>
                    <a:pt x="2350008" y="256032"/>
                  </a:lnTo>
                  <a:lnTo>
                    <a:pt x="3133344" y="30480"/>
                  </a:lnTo>
                  <a:lnTo>
                    <a:pt x="3916679" y="22860"/>
                  </a:lnTo>
                  <a:lnTo>
                    <a:pt x="4700016" y="12192"/>
                  </a:lnTo>
                  <a:lnTo>
                    <a:pt x="5483352" y="0"/>
                  </a:lnTo>
                </a:path>
              </a:pathLst>
            </a:custGeom>
            <a:ln w="22225">
              <a:solidFill>
                <a:srgbClr val="EC7C30"/>
              </a:solidFill>
            </a:ln>
          </p:spPr>
          <p:txBody>
            <a:bodyPr wrap="square" lIns="0" tIns="0" rIns="0" bIns="0" rtlCol="0"/>
            <a:lstStyle/>
            <a:p>
              <a:endParaRPr/>
            </a:p>
          </p:txBody>
        </p:sp>
        <p:sp>
          <p:nvSpPr>
            <p:cNvPr id="24" name="object 24"/>
            <p:cNvSpPr/>
            <p:nvPr/>
          </p:nvSpPr>
          <p:spPr>
            <a:xfrm>
              <a:off x="3095244" y="1613407"/>
              <a:ext cx="76200" cy="76200"/>
            </a:xfrm>
            <a:custGeom>
              <a:avLst/>
              <a:gdLst/>
              <a:ahLst/>
              <a:cxnLst/>
              <a:rect l="l" t="t" r="r" b="b"/>
              <a:pathLst>
                <a:path w="76200" h="76200">
                  <a:moveTo>
                    <a:pt x="76200" y="0"/>
                  </a:moveTo>
                  <a:lnTo>
                    <a:pt x="0" y="0"/>
                  </a:lnTo>
                  <a:lnTo>
                    <a:pt x="0" y="76200"/>
                  </a:lnTo>
                  <a:lnTo>
                    <a:pt x="76200" y="76200"/>
                  </a:lnTo>
                  <a:lnTo>
                    <a:pt x="76200" y="0"/>
                  </a:lnTo>
                  <a:close/>
                </a:path>
              </a:pathLst>
            </a:custGeom>
            <a:solidFill>
              <a:srgbClr val="EC7C30"/>
            </a:solidFill>
          </p:spPr>
          <p:txBody>
            <a:bodyPr wrap="square" lIns="0" tIns="0" rIns="0" bIns="0" rtlCol="0"/>
            <a:lstStyle/>
            <a:p>
              <a:endParaRPr/>
            </a:p>
          </p:txBody>
        </p:sp>
        <p:sp>
          <p:nvSpPr>
            <p:cNvPr id="25" name="object 25"/>
            <p:cNvSpPr/>
            <p:nvPr/>
          </p:nvSpPr>
          <p:spPr>
            <a:xfrm>
              <a:off x="3095244" y="1613407"/>
              <a:ext cx="76200" cy="76200"/>
            </a:xfrm>
            <a:custGeom>
              <a:avLst/>
              <a:gdLst/>
              <a:ahLst/>
              <a:cxnLst/>
              <a:rect l="l" t="t" r="r" b="b"/>
              <a:pathLst>
                <a:path w="76200" h="76200">
                  <a:moveTo>
                    <a:pt x="0" y="76200"/>
                  </a:moveTo>
                  <a:lnTo>
                    <a:pt x="76200" y="76200"/>
                  </a:lnTo>
                  <a:lnTo>
                    <a:pt x="76200" y="0"/>
                  </a:lnTo>
                  <a:lnTo>
                    <a:pt x="0" y="0"/>
                  </a:lnTo>
                  <a:lnTo>
                    <a:pt x="0" y="76200"/>
                  </a:lnTo>
                  <a:close/>
                </a:path>
              </a:pathLst>
            </a:custGeom>
            <a:ln w="9525">
              <a:solidFill>
                <a:srgbClr val="EC7C30"/>
              </a:solidFill>
            </a:ln>
          </p:spPr>
          <p:txBody>
            <a:bodyPr wrap="square" lIns="0" tIns="0" rIns="0" bIns="0" rtlCol="0"/>
            <a:lstStyle/>
            <a:p>
              <a:endParaRPr/>
            </a:p>
          </p:txBody>
        </p:sp>
        <p:sp>
          <p:nvSpPr>
            <p:cNvPr id="26" name="object 26"/>
            <p:cNvSpPr/>
            <p:nvPr/>
          </p:nvSpPr>
          <p:spPr>
            <a:xfrm>
              <a:off x="3878580" y="1570735"/>
              <a:ext cx="76200" cy="76200"/>
            </a:xfrm>
            <a:custGeom>
              <a:avLst/>
              <a:gdLst/>
              <a:ahLst/>
              <a:cxnLst/>
              <a:rect l="l" t="t" r="r" b="b"/>
              <a:pathLst>
                <a:path w="76200" h="76200">
                  <a:moveTo>
                    <a:pt x="76200" y="0"/>
                  </a:moveTo>
                  <a:lnTo>
                    <a:pt x="0" y="0"/>
                  </a:lnTo>
                  <a:lnTo>
                    <a:pt x="0" y="76200"/>
                  </a:lnTo>
                  <a:lnTo>
                    <a:pt x="76200" y="76200"/>
                  </a:lnTo>
                  <a:lnTo>
                    <a:pt x="76200" y="0"/>
                  </a:lnTo>
                  <a:close/>
                </a:path>
              </a:pathLst>
            </a:custGeom>
            <a:solidFill>
              <a:srgbClr val="EC7C30"/>
            </a:solidFill>
          </p:spPr>
          <p:txBody>
            <a:bodyPr wrap="square" lIns="0" tIns="0" rIns="0" bIns="0" rtlCol="0"/>
            <a:lstStyle/>
            <a:p>
              <a:endParaRPr/>
            </a:p>
          </p:txBody>
        </p:sp>
        <p:sp>
          <p:nvSpPr>
            <p:cNvPr id="27" name="object 27"/>
            <p:cNvSpPr/>
            <p:nvPr/>
          </p:nvSpPr>
          <p:spPr>
            <a:xfrm>
              <a:off x="3878580" y="1570735"/>
              <a:ext cx="76200" cy="76200"/>
            </a:xfrm>
            <a:custGeom>
              <a:avLst/>
              <a:gdLst/>
              <a:ahLst/>
              <a:cxnLst/>
              <a:rect l="l" t="t" r="r" b="b"/>
              <a:pathLst>
                <a:path w="76200" h="76200">
                  <a:moveTo>
                    <a:pt x="0" y="76200"/>
                  </a:moveTo>
                  <a:lnTo>
                    <a:pt x="76200" y="76200"/>
                  </a:lnTo>
                  <a:lnTo>
                    <a:pt x="76200" y="0"/>
                  </a:lnTo>
                  <a:lnTo>
                    <a:pt x="0" y="0"/>
                  </a:lnTo>
                  <a:lnTo>
                    <a:pt x="0" y="76200"/>
                  </a:lnTo>
                  <a:close/>
                </a:path>
              </a:pathLst>
            </a:custGeom>
            <a:ln w="9525">
              <a:solidFill>
                <a:srgbClr val="EC7C30"/>
              </a:solidFill>
            </a:ln>
          </p:spPr>
          <p:txBody>
            <a:bodyPr wrap="square" lIns="0" tIns="0" rIns="0" bIns="0" rtlCol="0"/>
            <a:lstStyle/>
            <a:p>
              <a:endParaRPr/>
            </a:p>
          </p:txBody>
        </p:sp>
        <p:sp>
          <p:nvSpPr>
            <p:cNvPr id="28" name="object 28"/>
            <p:cNvSpPr/>
            <p:nvPr/>
          </p:nvSpPr>
          <p:spPr>
            <a:xfrm>
              <a:off x="4661916" y="1486915"/>
              <a:ext cx="76200" cy="76200"/>
            </a:xfrm>
            <a:custGeom>
              <a:avLst/>
              <a:gdLst/>
              <a:ahLst/>
              <a:cxnLst/>
              <a:rect l="l" t="t" r="r" b="b"/>
              <a:pathLst>
                <a:path w="76200" h="76200">
                  <a:moveTo>
                    <a:pt x="76200" y="0"/>
                  </a:moveTo>
                  <a:lnTo>
                    <a:pt x="0" y="0"/>
                  </a:lnTo>
                  <a:lnTo>
                    <a:pt x="0" y="76200"/>
                  </a:lnTo>
                  <a:lnTo>
                    <a:pt x="76200" y="76200"/>
                  </a:lnTo>
                  <a:lnTo>
                    <a:pt x="76200" y="0"/>
                  </a:lnTo>
                  <a:close/>
                </a:path>
              </a:pathLst>
            </a:custGeom>
            <a:solidFill>
              <a:srgbClr val="EC7C30"/>
            </a:solidFill>
          </p:spPr>
          <p:txBody>
            <a:bodyPr wrap="square" lIns="0" tIns="0" rIns="0" bIns="0" rtlCol="0"/>
            <a:lstStyle/>
            <a:p>
              <a:endParaRPr/>
            </a:p>
          </p:txBody>
        </p:sp>
        <p:sp>
          <p:nvSpPr>
            <p:cNvPr id="29" name="object 29"/>
            <p:cNvSpPr/>
            <p:nvPr/>
          </p:nvSpPr>
          <p:spPr>
            <a:xfrm>
              <a:off x="4661916" y="1486915"/>
              <a:ext cx="76200" cy="76200"/>
            </a:xfrm>
            <a:custGeom>
              <a:avLst/>
              <a:gdLst/>
              <a:ahLst/>
              <a:cxnLst/>
              <a:rect l="l" t="t" r="r" b="b"/>
              <a:pathLst>
                <a:path w="76200" h="76200">
                  <a:moveTo>
                    <a:pt x="0" y="76200"/>
                  </a:moveTo>
                  <a:lnTo>
                    <a:pt x="76200" y="76200"/>
                  </a:lnTo>
                  <a:lnTo>
                    <a:pt x="76200" y="0"/>
                  </a:lnTo>
                  <a:lnTo>
                    <a:pt x="0" y="0"/>
                  </a:lnTo>
                  <a:lnTo>
                    <a:pt x="0" y="76200"/>
                  </a:lnTo>
                  <a:close/>
                </a:path>
              </a:pathLst>
            </a:custGeom>
            <a:ln w="9525">
              <a:solidFill>
                <a:srgbClr val="EC7C30"/>
              </a:solidFill>
            </a:ln>
          </p:spPr>
          <p:txBody>
            <a:bodyPr wrap="square" lIns="0" tIns="0" rIns="0" bIns="0" rtlCol="0"/>
            <a:lstStyle/>
            <a:p>
              <a:endParaRPr/>
            </a:p>
          </p:txBody>
        </p:sp>
        <p:sp>
          <p:nvSpPr>
            <p:cNvPr id="30" name="object 30"/>
            <p:cNvSpPr/>
            <p:nvPr/>
          </p:nvSpPr>
          <p:spPr>
            <a:xfrm>
              <a:off x="5445251" y="1450339"/>
              <a:ext cx="76200" cy="76200"/>
            </a:xfrm>
            <a:custGeom>
              <a:avLst/>
              <a:gdLst/>
              <a:ahLst/>
              <a:cxnLst/>
              <a:rect l="l" t="t" r="r" b="b"/>
              <a:pathLst>
                <a:path w="76200" h="76200">
                  <a:moveTo>
                    <a:pt x="76200" y="0"/>
                  </a:moveTo>
                  <a:lnTo>
                    <a:pt x="0" y="0"/>
                  </a:lnTo>
                  <a:lnTo>
                    <a:pt x="0" y="76200"/>
                  </a:lnTo>
                  <a:lnTo>
                    <a:pt x="76200" y="76200"/>
                  </a:lnTo>
                  <a:lnTo>
                    <a:pt x="76200" y="0"/>
                  </a:lnTo>
                  <a:close/>
                </a:path>
              </a:pathLst>
            </a:custGeom>
            <a:solidFill>
              <a:srgbClr val="EC7C30"/>
            </a:solidFill>
          </p:spPr>
          <p:txBody>
            <a:bodyPr wrap="square" lIns="0" tIns="0" rIns="0" bIns="0" rtlCol="0"/>
            <a:lstStyle/>
            <a:p>
              <a:endParaRPr/>
            </a:p>
          </p:txBody>
        </p:sp>
        <p:sp>
          <p:nvSpPr>
            <p:cNvPr id="31" name="object 31"/>
            <p:cNvSpPr/>
            <p:nvPr/>
          </p:nvSpPr>
          <p:spPr>
            <a:xfrm>
              <a:off x="5445251" y="1450339"/>
              <a:ext cx="76200" cy="76200"/>
            </a:xfrm>
            <a:custGeom>
              <a:avLst/>
              <a:gdLst/>
              <a:ahLst/>
              <a:cxnLst/>
              <a:rect l="l" t="t" r="r" b="b"/>
              <a:pathLst>
                <a:path w="76200" h="76200">
                  <a:moveTo>
                    <a:pt x="0" y="76200"/>
                  </a:moveTo>
                  <a:lnTo>
                    <a:pt x="76200" y="76200"/>
                  </a:lnTo>
                  <a:lnTo>
                    <a:pt x="76200" y="0"/>
                  </a:lnTo>
                  <a:lnTo>
                    <a:pt x="0" y="0"/>
                  </a:lnTo>
                  <a:lnTo>
                    <a:pt x="0" y="76200"/>
                  </a:lnTo>
                  <a:close/>
                </a:path>
              </a:pathLst>
            </a:custGeom>
            <a:ln w="9525">
              <a:solidFill>
                <a:srgbClr val="EC7C30"/>
              </a:solidFill>
            </a:ln>
          </p:spPr>
          <p:txBody>
            <a:bodyPr wrap="square" lIns="0" tIns="0" rIns="0" bIns="0" rtlCol="0"/>
            <a:lstStyle/>
            <a:p>
              <a:endParaRPr/>
            </a:p>
          </p:txBody>
        </p:sp>
        <p:sp>
          <p:nvSpPr>
            <p:cNvPr id="32" name="object 32"/>
            <p:cNvSpPr/>
            <p:nvPr/>
          </p:nvSpPr>
          <p:spPr>
            <a:xfrm>
              <a:off x="6228588" y="1223263"/>
              <a:ext cx="76200" cy="76200"/>
            </a:xfrm>
            <a:custGeom>
              <a:avLst/>
              <a:gdLst/>
              <a:ahLst/>
              <a:cxnLst/>
              <a:rect l="l" t="t" r="r" b="b"/>
              <a:pathLst>
                <a:path w="76200" h="76200">
                  <a:moveTo>
                    <a:pt x="76200" y="0"/>
                  </a:moveTo>
                  <a:lnTo>
                    <a:pt x="0" y="0"/>
                  </a:lnTo>
                  <a:lnTo>
                    <a:pt x="0" y="76200"/>
                  </a:lnTo>
                  <a:lnTo>
                    <a:pt x="76200" y="76200"/>
                  </a:lnTo>
                  <a:lnTo>
                    <a:pt x="76200" y="0"/>
                  </a:lnTo>
                  <a:close/>
                </a:path>
              </a:pathLst>
            </a:custGeom>
            <a:solidFill>
              <a:srgbClr val="EC7C30"/>
            </a:solidFill>
          </p:spPr>
          <p:txBody>
            <a:bodyPr wrap="square" lIns="0" tIns="0" rIns="0" bIns="0" rtlCol="0"/>
            <a:lstStyle/>
            <a:p>
              <a:endParaRPr/>
            </a:p>
          </p:txBody>
        </p:sp>
        <p:sp>
          <p:nvSpPr>
            <p:cNvPr id="33" name="object 33"/>
            <p:cNvSpPr/>
            <p:nvPr/>
          </p:nvSpPr>
          <p:spPr>
            <a:xfrm>
              <a:off x="6228588" y="1223263"/>
              <a:ext cx="76200" cy="76200"/>
            </a:xfrm>
            <a:custGeom>
              <a:avLst/>
              <a:gdLst/>
              <a:ahLst/>
              <a:cxnLst/>
              <a:rect l="l" t="t" r="r" b="b"/>
              <a:pathLst>
                <a:path w="76200" h="76200">
                  <a:moveTo>
                    <a:pt x="0" y="76200"/>
                  </a:moveTo>
                  <a:lnTo>
                    <a:pt x="76200" y="76200"/>
                  </a:lnTo>
                  <a:lnTo>
                    <a:pt x="76200" y="0"/>
                  </a:lnTo>
                  <a:lnTo>
                    <a:pt x="0" y="0"/>
                  </a:lnTo>
                  <a:lnTo>
                    <a:pt x="0" y="76200"/>
                  </a:lnTo>
                  <a:close/>
                </a:path>
              </a:pathLst>
            </a:custGeom>
            <a:ln w="9525">
              <a:solidFill>
                <a:srgbClr val="EC7C30"/>
              </a:solidFill>
            </a:ln>
          </p:spPr>
          <p:txBody>
            <a:bodyPr wrap="square" lIns="0" tIns="0" rIns="0" bIns="0" rtlCol="0"/>
            <a:lstStyle/>
            <a:p>
              <a:endParaRPr/>
            </a:p>
          </p:txBody>
        </p:sp>
        <p:sp>
          <p:nvSpPr>
            <p:cNvPr id="34" name="object 34"/>
            <p:cNvSpPr/>
            <p:nvPr/>
          </p:nvSpPr>
          <p:spPr>
            <a:xfrm>
              <a:off x="7011923" y="1215643"/>
              <a:ext cx="76200" cy="76200"/>
            </a:xfrm>
            <a:custGeom>
              <a:avLst/>
              <a:gdLst/>
              <a:ahLst/>
              <a:cxnLst/>
              <a:rect l="l" t="t" r="r" b="b"/>
              <a:pathLst>
                <a:path w="76200" h="76200">
                  <a:moveTo>
                    <a:pt x="76200" y="0"/>
                  </a:moveTo>
                  <a:lnTo>
                    <a:pt x="0" y="0"/>
                  </a:lnTo>
                  <a:lnTo>
                    <a:pt x="0" y="76200"/>
                  </a:lnTo>
                  <a:lnTo>
                    <a:pt x="76200" y="76200"/>
                  </a:lnTo>
                  <a:lnTo>
                    <a:pt x="76200" y="0"/>
                  </a:lnTo>
                  <a:close/>
                </a:path>
              </a:pathLst>
            </a:custGeom>
            <a:solidFill>
              <a:srgbClr val="EC7C30"/>
            </a:solidFill>
          </p:spPr>
          <p:txBody>
            <a:bodyPr wrap="square" lIns="0" tIns="0" rIns="0" bIns="0" rtlCol="0"/>
            <a:lstStyle/>
            <a:p>
              <a:endParaRPr/>
            </a:p>
          </p:txBody>
        </p:sp>
        <p:sp>
          <p:nvSpPr>
            <p:cNvPr id="35" name="object 35"/>
            <p:cNvSpPr/>
            <p:nvPr/>
          </p:nvSpPr>
          <p:spPr>
            <a:xfrm>
              <a:off x="7011923" y="1215643"/>
              <a:ext cx="76200" cy="76200"/>
            </a:xfrm>
            <a:custGeom>
              <a:avLst/>
              <a:gdLst/>
              <a:ahLst/>
              <a:cxnLst/>
              <a:rect l="l" t="t" r="r" b="b"/>
              <a:pathLst>
                <a:path w="76200" h="76200">
                  <a:moveTo>
                    <a:pt x="0" y="76200"/>
                  </a:moveTo>
                  <a:lnTo>
                    <a:pt x="76200" y="76200"/>
                  </a:lnTo>
                  <a:lnTo>
                    <a:pt x="76200" y="0"/>
                  </a:lnTo>
                  <a:lnTo>
                    <a:pt x="0" y="0"/>
                  </a:lnTo>
                  <a:lnTo>
                    <a:pt x="0" y="76200"/>
                  </a:lnTo>
                  <a:close/>
                </a:path>
              </a:pathLst>
            </a:custGeom>
            <a:ln w="9525">
              <a:solidFill>
                <a:srgbClr val="EC7C30"/>
              </a:solidFill>
            </a:ln>
          </p:spPr>
          <p:txBody>
            <a:bodyPr wrap="square" lIns="0" tIns="0" rIns="0" bIns="0" rtlCol="0"/>
            <a:lstStyle/>
            <a:p>
              <a:endParaRPr/>
            </a:p>
          </p:txBody>
        </p:sp>
        <p:sp>
          <p:nvSpPr>
            <p:cNvPr id="36" name="object 36"/>
            <p:cNvSpPr/>
            <p:nvPr/>
          </p:nvSpPr>
          <p:spPr>
            <a:xfrm>
              <a:off x="7795259" y="1204975"/>
              <a:ext cx="76200" cy="76200"/>
            </a:xfrm>
            <a:custGeom>
              <a:avLst/>
              <a:gdLst/>
              <a:ahLst/>
              <a:cxnLst/>
              <a:rect l="l" t="t" r="r" b="b"/>
              <a:pathLst>
                <a:path w="76200" h="76200">
                  <a:moveTo>
                    <a:pt x="76200" y="0"/>
                  </a:moveTo>
                  <a:lnTo>
                    <a:pt x="0" y="0"/>
                  </a:lnTo>
                  <a:lnTo>
                    <a:pt x="0" y="76200"/>
                  </a:lnTo>
                  <a:lnTo>
                    <a:pt x="76200" y="76200"/>
                  </a:lnTo>
                  <a:lnTo>
                    <a:pt x="76200" y="0"/>
                  </a:lnTo>
                  <a:close/>
                </a:path>
              </a:pathLst>
            </a:custGeom>
            <a:solidFill>
              <a:srgbClr val="EC7C30"/>
            </a:solidFill>
          </p:spPr>
          <p:txBody>
            <a:bodyPr wrap="square" lIns="0" tIns="0" rIns="0" bIns="0" rtlCol="0"/>
            <a:lstStyle/>
            <a:p>
              <a:endParaRPr/>
            </a:p>
          </p:txBody>
        </p:sp>
        <p:sp>
          <p:nvSpPr>
            <p:cNvPr id="37" name="object 37"/>
            <p:cNvSpPr/>
            <p:nvPr/>
          </p:nvSpPr>
          <p:spPr>
            <a:xfrm>
              <a:off x="7795259" y="1204975"/>
              <a:ext cx="76200" cy="76200"/>
            </a:xfrm>
            <a:custGeom>
              <a:avLst/>
              <a:gdLst/>
              <a:ahLst/>
              <a:cxnLst/>
              <a:rect l="l" t="t" r="r" b="b"/>
              <a:pathLst>
                <a:path w="76200" h="76200">
                  <a:moveTo>
                    <a:pt x="0" y="76200"/>
                  </a:moveTo>
                  <a:lnTo>
                    <a:pt x="76200" y="76200"/>
                  </a:lnTo>
                  <a:lnTo>
                    <a:pt x="76200" y="0"/>
                  </a:lnTo>
                  <a:lnTo>
                    <a:pt x="0" y="0"/>
                  </a:lnTo>
                  <a:lnTo>
                    <a:pt x="0" y="76200"/>
                  </a:lnTo>
                  <a:close/>
                </a:path>
              </a:pathLst>
            </a:custGeom>
            <a:ln w="9525">
              <a:solidFill>
                <a:srgbClr val="EC7C30"/>
              </a:solidFill>
            </a:ln>
          </p:spPr>
          <p:txBody>
            <a:bodyPr wrap="square" lIns="0" tIns="0" rIns="0" bIns="0" rtlCol="0"/>
            <a:lstStyle/>
            <a:p>
              <a:endParaRPr/>
            </a:p>
          </p:txBody>
        </p:sp>
        <p:sp>
          <p:nvSpPr>
            <p:cNvPr id="38" name="object 38"/>
            <p:cNvSpPr/>
            <p:nvPr/>
          </p:nvSpPr>
          <p:spPr>
            <a:xfrm>
              <a:off x="8578596" y="1192783"/>
              <a:ext cx="76200" cy="76200"/>
            </a:xfrm>
            <a:custGeom>
              <a:avLst/>
              <a:gdLst/>
              <a:ahLst/>
              <a:cxnLst/>
              <a:rect l="l" t="t" r="r" b="b"/>
              <a:pathLst>
                <a:path w="76200" h="76200">
                  <a:moveTo>
                    <a:pt x="76200" y="0"/>
                  </a:moveTo>
                  <a:lnTo>
                    <a:pt x="0" y="0"/>
                  </a:lnTo>
                  <a:lnTo>
                    <a:pt x="0" y="76200"/>
                  </a:lnTo>
                  <a:lnTo>
                    <a:pt x="76200" y="76200"/>
                  </a:lnTo>
                  <a:lnTo>
                    <a:pt x="76200" y="0"/>
                  </a:lnTo>
                  <a:close/>
                </a:path>
              </a:pathLst>
            </a:custGeom>
            <a:solidFill>
              <a:srgbClr val="EC7C30"/>
            </a:solidFill>
          </p:spPr>
          <p:txBody>
            <a:bodyPr wrap="square" lIns="0" tIns="0" rIns="0" bIns="0" rtlCol="0"/>
            <a:lstStyle/>
            <a:p>
              <a:endParaRPr/>
            </a:p>
          </p:txBody>
        </p:sp>
        <p:sp>
          <p:nvSpPr>
            <p:cNvPr id="39" name="object 39"/>
            <p:cNvSpPr/>
            <p:nvPr/>
          </p:nvSpPr>
          <p:spPr>
            <a:xfrm>
              <a:off x="8578596" y="1192783"/>
              <a:ext cx="76200" cy="76200"/>
            </a:xfrm>
            <a:custGeom>
              <a:avLst/>
              <a:gdLst/>
              <a:ahLst/>
              <a:cxnLst/>
              <a:rect l="l" t="t" r="r" b="b"/>
              <a:pathLst>
                <a:path w="76200" h="76200">
                  <a:moveTo>
                    <a:pt x="0" y="76200"/>
                  </a:moveTo>
                  <a:lnTo>
                    <a:pt x="76200" y="76200"/>
                  </a:lnTo>
                  <a:lnTo>
                    <a:pt x="76200" y="0"/>
                  </a:lnTo>
                  <a:lnTo>
                    <a:pt x="0" y="0"/>
                  </a:lnTo>
                  <a:lnTo>
                    <a:pt x="0" y="76200"/>
                  </a:lnTo>
                  <a:close/>
                </a:path>
              </a:pathLst>
            </a:custGeom>
            <a:ln w="9525">
              <a:solidFill>
                <a:srgbClr val="EC7C30"/>
              </a:solidFill>
            </a:ln>
          </p:spPr>
          <p:txBody>
            <a:bodyPr wrap="square" lIns="0" tIns="0" rIns="0" bIns="0" rtlCol="0"/>
            <a:lstStyle/>
            <a:p>
              <a:endParaRPr/>
            </a:p>
          </p:txBody>
        </p:sp>
      </p:grpSp>
      <p:grpSp>
        <p:nvGrpSpPr>
          <p:cNvPr id="40" name="object 40"/>
          <p:cNvGrpSpPr/>
          <p:nvPr/>
        </p:nvGrpSpPr>
        <p:grpSpPr>
          <a:xfrm>
            <a:off x="126237" y="3501538"/>
            <a:ext cx="8888730" cy="3156884"/>
            <a:chOff x="126237" y="3646678"/>
            <a:chExt cx="8888730" cy="2861310"/>
          </a:xfrm>
        </p:grpSpPr>
        <p:sp>
          <p:nvSpPr>
            <p:cNvPr id="41" name="object 41"/>
            <p:cNvSpPr/>
            <p:nvPr/>
          </p:nvSpPr>
          <p:spPr>
            <a:xfrm>
              <a:off x="132587" y="3653028"/>
              <a:ext cx="8876030" cy="2848610"/>
            </a:xfrm>
            <a:custGeom>
              <a:avLst/>
              <a:gdLst/>
              <a:ahLst/>
              <a:cxnLst/>
              <a:rect l="l" t="t" r="r" b="b"/>
              <a:pathLst>
                <a:path w="8876030" h="2848610">
                  <a:moveTo>
                    <a:pt x="8875776" y="0"/>
                  </a:moveTo>
                  <a:lnTo>
                    <a:pt x="0" y="0"/>
                  </a:lnTo>
                  <a:lnTo>
                    <a:pt x="0" y="2848356"/>
                  </a:lnTo>
                  <a:lnTo>
                    <a:pt x="8875776" y="2848356"/>
                  </a:lnTo>
                  <a:lnTo>
                    <a:pt x="8875776" y="0"/>
                  </a:lnTo>
                  <a:close/>
                </a:path>
              </a:pathLst>
            </a:custGeom>
            <a:solidFill>
              <a:srgbClr val="1F3863"/>
            </a:solidFill>
          </p:spPr>
          <p:txBody>
            <a:bodyPr wrap="square" lIns="0" tIns="0" rIns="0" bIns="0" rtlCol="0"/>
            <a:lstStyle/>
            <a:p>
              <a:endParaRPr/>
            </a:p>
          </p:txBody>
        </p:sp>
        <p:sp>
          <p:nvSpPr>
            <p:cNvPr id="42" name="object 42"/>
            <p:cNvSpPr/>
            <p:nvPr/>
          </p:nvSpPr>
          <p:spPr>
            <a:xfrm>
              <a:off x="132587" y="3653028"/>
              <a:ext cx="8876030" cy="2848610"/>
            </a:xfrm>
            <a:custGeom>
              <a:avLst/>
              <a:gdLst/>
              <a:ahLst/>
              <a:cxnLst/>
              <a:rect l="l" t="t" r="r" b="b"/>
              <a:pathLst>
                <a:path w="8876030" h="2848610">
                  <a:moveTo>
                    <a:pt x="0" y="2848356"/>
                  </a:moveTo>
                  <a:lnTo>
                    <a:pt x="8875776" y="2848356"/>
                  </a:lnTo>
                  <a:lnTo>
                    <a:pt x="8875776" y="0"/>
                  </a:lnTo>
                  <a:lnTo>
                    <a:pt x="0" y="0"/>
                  </a:lnTo>
                  <a:lnTo>
                    <a:pt x="0" y="2848356"/>
                  </a:lnTo>
                  <a:close/>
                </a:path>
              </a:pathLst>
            </a:custGeom>
            <a:ln w="12700">
              <a:solidFill>
                <a:srgbClr val="001F5F"/>
              </a:solidFill>
            </a:ln>
          </p:spPr>
          <p:txBody>
            <a:bodyPr wrap="square" lIns="0" tIns="0" rIns="0" bIns="0" rtlCol="0"/>
            <a:lstStyle/>
            <a:p>
              <a:endParaRPr/>
            </a:p>
          </p:txBody>
        </p:sp>
      </p:grpSp>
      <p:sp>
        <p:nvSpPr>
          <p:cNvPr id="43" name="object 43"/>
          <p:cNvSpPr txBox="1"/>
          <p:nvPr/>
        </p:nvSpPr>
        <p:spPr>
          <a:xfrm>
            <a:off x="211327" y="3467800"/>
            <a:ext cx="8721725" cy="3147080"/>
          </a:xfrm>
          <a:prstGeom prst="rect">
            <a:avLst/>
          </a:prstGeom>
        </p:spPr>
        <p:txBody>
          <a:bodyPr vert="horz" wrap="square" lIns="0" tIns="88900" rIns="0" bIns="0" rtlCol="0">
            <a:spAutoFit/>
          </a:bodyPr>
          <a:lstStyle/>
          <a:p>
            <a:pPr marL="184785" indent="-172720" algn="just">
              <a:lnSpc>
                <a:spcPct val="100000"/>
              </a:lnSpc>
              <a:spcBef>
                <a:spcPts val="700"/>
              </a:spcBef>
              <a:buChar char="•"/>
              <a:tabLst>
                <a:tab pos="185420" algn="l"/>
              </a:tabLst>
            </a:pPr>
            <a:r>
              <a:rPr sz="1100" spc="-5" dirty="0">
                <a:solidFill>
                  <a:srgbClr val="FFFFFF"/>
                </a:solidFill>
                <a:latin typeface="Arial" panose="020B0604020202020204" pitchFamily="34" charset="0"/>
                <a:cs typeface="Arial" panose="020B0604020202020204" pitchFamily="34" charset="0"/>
              </a:rPr>
              <a:t>India's</a:t>
            </a:r>
            <a:r>
              <a:rPr sz="110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fertilizer</a:t>
            </a:r>
            <a:r>
              <a:rPr sz="1100" spc="4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industry</a:t>
            </a:r>
            <a:r>
              <a:rPr sz="1100" spc="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depends</a:t>
            </a:r>
            <a:r>
              <a:rPr sz="1100" spc="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on</a:t>
            </a:r>
            <a:r>
              <a:rPr sz="1100" spc="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imports,</a:t>
            </a:r>
            <a:r>
              <a:rPr sz="1100" spc="-1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including</a:t>
            </a:r>
            <a:r>
              <a:rPr sz="1100" spc="1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raw</a:t>
            </a:r>
            <a:r>
              <a:rPr sz="1100" spc="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materials</a:t>
            </a:r>
            <a:r>
              <a:rPr sz="110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and</a:t>
            </a:r>
            <a:r>
              <a:rPr sz="1100" spc="1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finished fertilizers</a:t>
            </a:r>
            <a:r>
              <a:rPr sz="1100" spc="4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sourced </a:t>
            </a:r>
            <a:r>
              <a:rPr sz="1100" dirty="0">
                <a:solidFill>
                  <a:srgbClr val="FFFFFF"/>
                </a:solidFill>
                <a:latin typeface="Arial" panose="020B0604020202020204" pitchFamily="34" charset="0"/>
                <a:cs typeface="Arial" panose="020B0604020202020204" pitchFamily="34" charset="0"/>
              </a:rPr>
              <a:t>from</a:t>
            </a:r>
            <a:r>
              <a:rPr sz="1100" spc="-5" dirty="0">
                <a:solidFill>
                  <a:srgbClr val="FFFFFF"/>
                </a:solidFill>
                <a:latin typeface="Arial" panose="020B0604020202020204" pitchFamily="34" charset="0"/>
                <a:cs typeface="Arial" panose="020B0604020202020204" pitchFamily="34" charset="0"/>
              </a:rPr>
              <a:t> various</a:t>
            </a:r>
            <a:r>
              <a:rPr sz="1100" spc="2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international</a:t>
            </a:r>
            <a:r>
              <a:rPr sz="110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sources.</a:t>
            </a:r>
            <a:endParaRPr sz="1100" dirty="0">
              <a:latin typeface="Arial" panose="020B0604020202020204" pitchFamily="34" charset="0"/>
              <a:cs typeface="Arial" panose="020B0604020202020204" pitchFamily="34" charset="0"/>
            </a:endParaRPr>
          </a:p>
          <a:p>
            <a:pPr marL="184785" marR="5080" indent="-172720" algn="just">
              <a:lnSpc>
                <a:spcPct val="150000"/>
              </a:lnSpc>
              <a:buChar char="•"/>
              <a:tabLst>
                <a:tab pos="185420" algn="l"/>
              </a:tabLst>
            </a:pPr>
            <a:r>
              <a:rPr sz="1100" spc="-5" dirty="0">
                <a:solidFill>
                  <a:srgbClr val="FFFFFF"/>
                </a:solidFill>
                <a:latin typeface="Arial" panose="020B0604020202020204" pitchFamily="34" charset="0"/>
                <a:cs typeface="Arial" panose="020B0604020202020204" pitchFamily="34" charset="0"/>
              </a:rPr>
              <a:t>Urea </a:t>
            </a:r>
            <a:r>
              <a:rPr sz="1100" spc="-10" dirty="0">
                <a:solidFill>
                  <a:srgbClr val="FFFFFF"/>
                </a:solidFill>
                <a:latin typeface="Arial" panose="020B0604020202020204" pitchFamily="34" charset="0"/>
                <a:cs typeface="Arial" panose="020B0604020202020204" pitchFamily="34" charset="0"/>
              </a:rPr>
              <a:t>is </a:t>
            </a:r>
            <a:r>
              <a:rPr sz="1100" spc="-5" dirty="0">
                <a:solidFill>
                  <a:srgbClr val="FFFFFF"/>
                </a:solidFill>
                <a:latin typeface="Arial" panose="020B0604020202020204" pitchFamily="34" charset="0"/>
                <a:cs typeface="Arial" panose="020B0604020202020204" pitchFamily="34" charset="0"/>
              </a:rPr>
              <a:t>currently sourced from Oman, countries </a:t>
            </a:r>
            <a:r>
              <a:rPr sz="1100" spc="-10" dirty="0">
                <a:solidFill>
                  <a:srgbClr val="FFFFFF"/>
                </a:solidFill>
                <a:latin typeface="Arial" panose="020B0604020202020204" pitchFamily="34" charset="0"/>
                <a:cs typeface="Arial" panose="020B0604020202020204" pitchFamily="34" charset="0"/>
              </a:rPr>
              <a:t>in the </a:t>
            </a:r>
            <a:r>
              <a:rPr sz="1100" spc="-5" dirty="0">
                <a:solidFill>
                  <a:srgbClr val="FFFFFF"/>
                </a:solidFill>
                <a:latin typeface="Arial" panose="020B0604020202020204" pitchFamily="34" charset="0"/>
                <a:cs typeface="Arial" panose="020B0604020202020204" pitchFamily="34" charset="0"/>
              </a:rPr>
              <a:t>Arabian Gulf, Southeast Asian nations like Indonesia, Vietnam, Malaysia, Singapore, </a:t>
            </a:r>
            <a:r>
              <a:rPr sz="1100" spc="-10" dirty="0">
                <a:solidFill>
                  <a:srgbClr val="FFFFFF"/>
                </a:solidFill>
                <a:latin typeface="Arial" panose="020B0604020202020204" pitchFamily="34" charset="0"/>
                <a:cs typeface="Arial" panose="020B0604020202020204" pitchFamily="34" charset="0"/>
              </a:rPr>
              <a:t>and </a:t>
            </a:r>
            <a:r>
              <a:rPr sz="1100" spc="-5" dirty="0">
                <a:solidFill>
                  <a:srgbClr val="FFFFFF"/>
                </a:solidFill>
                <a:latin typeface="Arial" panose="020B0604020202020204" pitchFamily="34" charset="0"/>
                <a:cs typeface="Arial" panose="020B0604020202020204" pitchFamily="34" charset="0"/>
              </a:rPr>
              <a:t>Russian </a:t>
            </a:r>
            <a:r>
              <a:rPr sz="110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ports </a:t>
            </a:r>
            <a:r>
              <a:rPr sz="1100" spc="-10" dirty="0">
                <a:solidFill>
                  <a:srgbClr val="FFFFFF"/>
                </a:solidFill>
                <a:latin typeface="Arial" panose="020B0604020202020204" pitchFamily="34" charset="0"/>
                <a:cs typeface="Arial" panose="020B0604020202020204" pitchFamily="34" charset="0"/>
              </a:rPr>
              <a:t>in </a:t>
            </a:r>
            <a:r>
              <a:rPr sz="1100" spc="-5" dirty="0">
                <a:solidFill>
                  <a:srgbClr val="FFFFFF"/>
                </a:solidFill>
                <a:latin typeface="Arial" panose="020B0604020202020204" pitchFamily="34" charset="0"/>
                <a:cs typeface="Arial" panose="020B0604020202020204" pitchFamily="34" charset="0"/>
              </a:rPr>
              <a:t>the </a:t>
            </a:r>
            <a:r>
              <a:rPr sz="1100" spc="-10" dirty="0">
                <a:solidFill>
                  <a:srgbClr val="FFFFFF"/>
                </a:solidFill>
                <a:latin typeface="Arial" panose="020B0604020202020204" pitchFamily="34" charset="0"/>
                <a:cs typeface="Arial" panose="020B0604020202020204" pitchFamily="34" charset="0"/>
              </a:rPr>
              <a:t>Baltic </a:t>
            </a:r>
            <a:r>
              <a:rPr sz="1100" spc="-5" dirty="0">
                <a:solidFill>
                  <a:srgbClr val="FFFFFF"/>
                </a:solidFill>
                <a:latin typeface="Arial" panose="020B0604020202020204" pitchFamily="34" charset="0"/>
                <a:cs typeface="Arial" panose="020B0604020202020204" pitchFamily="34" charset="0"/>
              </a:rPr>
              <a:t>Sea </a:t>
            </a:r>
            <a:r>
              <a:rPr sz="1100" spc="-10" dirty="0">
                <a:solidFill>
                  <a:srgbClr val="FFFFFF"/>
                </a:solidFill>
                <a:latin typeface="Arial" panose="020B0604020202020204" pitchFamily="34" charset="0"/>
                <a:cs typeface="Arial" panose="020B0604020202020204" pitchFamily="34" charset="0"/>
              </a:rPr>
              <a:t>due to </a:t>
            </a:r>
            <a:r>
              <a:rPr sz="1100" spc="-5" dirty="0">
                <a:solidFill>
                  <a:srgbClr val="FFFFFF"/>
                </a:solidFill>
                <a:latin typeface="Arial" panose="020B0604020202020204" pitchFamily="34" charset="0"/>
                <a:cs typeface="Arial" panose="020B0604020202020204" pitchFamily="34" charset="0"/>
              </a:rPr>
              <a:t>trade disruptions caused </a:t>
            </a:r>
            <a:r>
              <a:rPr sz="1100" dirty="0">
                <a:solidFill>
                  <a:srgbClr val="FFFFFF"/>
                </a:solidFill>
                <a:latin typeface="Arial" panose="020B0604020202020204" pitchFamily="34" charset="0"/>
                <a:cs typeface="Arial" panose="020B0604020202020204" pitchFamily="34" charset="0"/>
              </a:rPr>
              <a:t>by </a:t>
            </a:r>
            <a:r>
              <a:rPr sz="1100" spc="-10" dirty="0">
                <a:solidFill>
                  <a:srgbClr val="FFFFFF"/>
                </a:solidFill>
                <a:latin typeface="Arial" panose="020B0604020202020204" pitchFamily="34" charset="0"/>
                <a:cs typeface="Arial" panose="020B0604020202020204" pitchFamily="34" charset="0"/>
              </a:rPr>
              <a:t>the </a:t>
            </a:r>
            <a:r>
              <a:rPr sz="1100" spc="-5" dirty="0">
                <a:solidFill>
                  <a:srgbClr val="FFFFFF"/>
                </a:solidFill>
                <a:latin typeface="Arial" panose="020B0604020202020204" pitchFamily="34" charset="0"/>
                <a:cs typeface="Arial" panose="020B0604020202020204" pitchFamily="34" charset="0"/>
              </a:rPr>
              <a:t>Ukraine-Russian conflict </a:t>
            </a:r>
            <a:r>
              <a:rPr sz="1100" spc="-10" dirty="0">
                <a:solidFill>
                  <a:srgbClr val="FFFFFF"/>
                </a:solidFill>
                <a:latin typeface="Arial" panose="020B0604020202020204" pitchFamily="34" charset="0"/>
                <a:cs typeface="Arial" panose="020B0604020202020204" pitchFamily="34" charset="0"/>
              </a:rPr>
              <a:t>and </a:t>
            </a:r>
            <a:r>
              <a:rPr sz="1100" spc="-5" dirty="0">
                <a:solidFill>
                  <a:srgbClr val="FFFFFF"/>
                </a:solidFill>
                <a:latin typeface="Arial" panose="020B0604020202020204" pitchFamily="34" charset="0"/>
                <a:cs typeface="Arial" panose="020B0604020202020204" pitchFamily="34" charset="0"/>
              </a:rPr>
              <a:t>restrictions on </a:t>
            </a:r>
            <a:r>
              <a:rPr sz="1100" spc="-10" dirty="0">
                <a:solidFill>
                  <a:srgbClr val="FFFFFF"/>
                </a:solidFill>
                <a:latin typeface="Arial" panose="020B0604020202020204" pitchFamily="34" charset="0"/>
                <a:cs typeface="Arial" panose="020B0604020202020204" pitchFamily="34" charset="0"/>
              </a:rPr>
              <a:t>urea </a:t>
            </a:r>
            <a:r>
              <a:rPr sz="1100" spc="-5" dirty="0">
                <a:solidFill>
                  <a:srgbClr val="FFFFFF"/>
                </a:solidFill>
                <a:latin typeface="Arial" panose="020B0604020202020204" pitchFamily="34" charset="0"/>
                <a:cs typeface="Arial" panose="020B0604020202020204" pitchFamily="34" charset="0"/>
              </a:rPr>
              <a:t>imports imposed by China since October </a:t>
            </a:r>
            <a:r>
              <a:rPr sz="110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2021.</a:t>
            </a:r>
            <a:r>
              <a:rPr sz="1100" spc="-1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As</a:t>
            </a:r>
            <a:r>
              <a:rPr sz="1100" spc="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a result of</a:t>
            </a:r>
            <a:r>
              <a:rPr sz="1100" spc="-1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this</a:t>
            </a:r>
            <a:r>
              <a:rPr sz="110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conflict, </a:t>
            </a:r>
            <a:r>
              <a:rPr sz="1100" spc="-10" dirty="0">
                <a:solidFill>
                  <a:srgbClr val="FFFFFF"/>
                </a:solidFill>
                <a:latin typeface="Arial" panose="020B0604020202020204" pitchFamily="34" charset="0"/>
                <a:cs typeface="Arial" panose="020B0604020202020204" pitchFamily="34" charset="0"/>
              </a:rPr>
              <a:t>the</a:t>
            </a:r>
            <a:r>
              <a:rPr sz="1100" spc="-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cost</a:t>
            </a:r>
            <a:r>
              <a:rPr sz="1100" spc="-1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of urea</a:t>
            </a:r>
            <a:r>
              <a:rPr sz="1100" spc="-2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is</a:t>
            </a:r>
            <a:r>
              <a:rPr sz="1100" spc="1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soaring.</a:t>
            </a:r>
            <a:endParaRPr sz="1100" dirty="0">
              <a:latin typeface="Arial" panose="020B0604020202020204" pitchFamily="34" charset="0"/>
              <a:cs typeface="Arial" panose="020B0604020202020204" pitchFamily="34" charset="0"/>
            </a:endParaRPr>
          </a:p>
          <a:p>
            <a:pPr marL="184785" indent="-172720" algn="just">
              <a:lnSpc>
                <a:spcPct val="100000"/>
              </a:lnSpc>
              <a:spcBef>
                <a:spcPts val="600"/>
              </a:spcBef>
              <a:buChar char="•"/>
              <a:tabLst>
                <a:tab pos="185420" algn="l"/>
              </a:tabLst>
            </a:pPr>
            <a:r>
              <a:rPr sz="1100" dirty="0">
                <a:solidFill>
                  <a:srgbClr val="FFFFFF"/>
                </a:solidFill>
                <a:latin typeface="Arial" panose="020B0604020202020204" pitchFamily="34" charset="0"/>
                <a:cs typeface="Arial" panose="020B0604020202020204" pitchFamily="34" charset="0"/>
              </a:rPr>
              <a:t>The</a:t>
            </a:r>
            <a:r>
              <a:rPr sz="1100" spc="10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commissioning</a:t>
            </a:r>
            <a:r>
              <a:rPr sz="1100" spc="12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of</a:t>
            </a:r>
            <a:r>
              <a:rPr sz="1100" spc="13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new</a:t>
            </a:r>
            <a:r>
              <a:rPr sz="1100" spc="1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plants</a:t>
            </a:r>
            <a:r>
              <a:rPr sz="1100" spc="13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in</a:t>
            </a:r>
            <a:r>
              <a:rPr sz="1100" spc="1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India</a:t>
            </a:r>
            <a:r>
              <a:rPr sz="1100" spc="13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is</a:t>
            </a:r>
            <a:r>
              <a:rPr sz="1100" spc="13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expected</a:t>
            </a:r>
            <a:r>
              <a:rPr sz="1100" spc="1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to</a:t>
            </a:r>
            <a:r>
              <a:rPr sz="1100" spc="12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bring</a:t>
            </a:r>
            <a:r>
              <a:rPr sz="1100" spc="12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down</a:t>
            </a:r>
            <a:r>
              <a:rPr sz="1100" spc="13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import</a:t>
            </a:r>
            <a:r>
              <a:rPr sz="1100" spc="12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dependency</a:t>
            </a:r>
            <a:r>
              <a:rPr sz="1100" spc="7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to</a:t>
            </a:r>
            <a:r>
              <a:rPr sz="1100" spc="1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less</a:t>
            </a:r>
            <a:r>
              <a:rPr sz="1100" spc="13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than</a:t>
            </a:r>
            <a:r>
              <a:rPr sz="1100" spc="114"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half</a:t>
            </a:r>
            <a:r>
              <a:rPr sz="1100" spc="1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of</a:t>
            </a:r>
            <a:r>
              <a:rPr sz="1100" spc="13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current</a:t>
            </a:r>
            <a:r>
              <a:rPr sz="1100" spc="13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levels</a:t>
            </a:r>
            <a:r>
              <a:rPr sz="1100" spc="125" dirty="0">
                <a:solidFill>
                  <a:srgbClr val="FFFFFF"/>
                </a:solidFill>
                <a:latin typeface="Arial" panose="020B0604020202020204" pitchFamily="34" charset="0"/>
                <a:cs typeface="Arial" panose="020B0604020202020204" pitchFamily="34" charset="0"/>
              </a:rPr>
              <a:t> </a:t>
            </a:r>
            <a:r>
              <a:rPr sz="1100" dirty="0">
                <a:solidFill>
                  <a:srgbClr val="FFFFFF"/>
                </a:solidFill>
                <a:latin typeface="Arial" panose="020B0604020202020204" pitchFamily="34" charset="0"/>
                <a:cs typeface="Arial" panose="020B0604020202020204" pitchFamily="34" charset="0"/>
              </a:rPr>
              <a:t>by</a:t>
            </a:r>
            <a:r>
              <a:rPr sz="1100" spc="114"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FY</a:t>
            </a:r>
            <a:r>
              <a:rPr sz="1100" spc="10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2025</a:t>
            </a:r>
            <a:r>
              <a:rPr sz="1100" spc="1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although</a:t>
            </a:r>
            <a:r>
              <a:rPr sz="1100" spc="12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the</a:t>
            </a:r>
            <a:endParaRPr sz="1100" dirty="0">
              <a:latin typeface="Arial" panose="020B0604020202020204" pitchFamily="34" charset="0"/>
              <a:cs typeface="Arial" panose="020B0604020202020204" pitchFamily="34" charset="0"/>
            </a:endParaRPr>
          </a:p>
          <a:p>
            <a:pPr marL="184785">
              <a:lnSpc>
                <a:spcPct val="100000"/>
              </a:lnSpc>
              <a:spcBef>
                <a:spcPts val="600"/>
              </a:spcBef>
            </a:pPr>
            <a:r>
              <a:rPr sz="1100" spc="-5" dirty="0">
                <a:solidFill>
                  <a:srgbClr val="FFFFFF"/>
                </a:solidFill>
                <a:latin typeface="Arial" panose="020B0604020202020204" pitchFamily="34" charset="0"/>
                <a:cs typeface="Arial" panose="020B0604020202020204" pitchFamily="34" charset="0"/>
              </a:rPr>
              <a:t>produced</a:t>
            </a:r>
            <a:r>
              <a:rPr sz="1100" spc="-1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urea</a:t>
            </a:r>
            <a:r>
              <a:rPr sz="1100" spc="-2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will</a:t>
            </a:r>
            <a:r>
              <a:rPr sz="1100" spc="4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be</a:t>
            </a:r>
            <a:r>
              <a:rPr sz="1100" spc="-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used</a:t>
            </a:r>
            <a:r>
              <a:rPr sz="1100" spc="-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primarily</a:t>
            </a:r>
            <a:r>
              <a:rPr sz="1100" spc="1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for</a:t>
            </a:r>
            <a:r>
              <a:rPr sz="1100" spc="-1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the</a:t>
            </a:r>
            <a:r>
              <a:rPr sz="1100" spc="-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agriculture</a:t>
            </a:r>
            <a:r>
              <a:rPr sz="110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purpose.</a:t>
            </a:r>
            <a:endParaRPr sz="1100" dirty="0">
              <a:latin typeface="Arial" panose="020B0604020202020204" pitchFamily="34" charset="0"/>
              <a:cs typeface="Arial" panose="020B0604020202020204" pitchFamily="34" charset="0"/>
            </a:endParaRPr>
          </a:p>
          <a:p>
            <a:pPr marL="184785" marR="5715" indent="-172720">
              <a:lnSpc>
                <a:spcPct val="150000"/>
              </a:lnSpc>
              <a:buChar char="•"/>
              <a:tabLst>
                <a:tab pos="184785" algn="l"/>
                <a:tab pos="185420" algn="l"/>
              </a:tabLst>
            </a:pPr>
            <a:r>
              <a:rPr sz="1100" dirty="0">
                <a:solidFill>
                  <a:srgbClr val="FFFFFF"/>
                </a:solidFill>
                <a:latin typeface="Arial" panose="020B0604020202020204" pitchFamily="34" charset="0"/>
                <a:cs typeface="Arial" panose="020B0604020202020204" pitchFamily="34" charset="0"/>
              </a:rPr>
              <a:t>The</a:t>
            </a:r>
            <a:r>
              <a:rPr sz="1100" spc="2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growing</a:t>
            </a:r>
            <a:r>
              <a:rPr sz="1100" spc="3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pharmaceutical</a:t>
            </a:r>
            <a:r>
              <a:rPr sz="1100" spc="2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and</a:t>
            </a:r>
            <a:r>
              <a:rPr sz="1100" spc="35" dirty="0">
                <a:solidFill>
                  <a:srgbClr val="FFFFFF"/>
                </a:solidFill>
                <a:latin typeface="Arial" panose="020B0604020202020204" pitchFamily="34" charset="0"/>
                <a:cs typeface="Arial" panose="020B0604020202020204" pitchFamily="34" charset="0"/>
              </a:rPr>
              <a:t> </a:t>
            </a:r>
            <a:r>
              <a:rPr sz="1100" dirty="0">
                <a:solidFill>
                  <a:srgbClr val="FFFFFF"/>
                </a:solidFill>
                <a:latin typeface="Arial" panose="020B0604020202020204" pitchFamily="34" charset="0"/>
                <a:cs typeface="Arial" panose="020B0604020202020204" pitchFamily="34" charset="0"/>
              </a:rPr>
              <a:t>medical</a:t>
            </a:r>
            <a:r>
              <a:rPr sz="1100" spc="2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industries</a:t>
            </a:r>
            <a:r>
              <a:rPr sz="1100" spc="45" dirty="0">
                <a:solidFill>
                  <a:srgbClr val="FFFFFF"/>
                </a:solidFill>
                <a:latin typeface="Arial" panose="020B0604020202020204" pitchFamily="34" charset="0"/>
                <a:cs typeface="Arial" panose="020B0604020202020204" pitchFamily="34" charset="0"/>
              </a:rPr>
              <a:t> </a:t>
            </a:r>
            <a:r>
              <a:rPr sz="1100" dirty="0">
                <a:solidFill>
                  <a:srgbClr val="FFFFFF"/>
                </a:solidFill>
                <a:latin typeface="Arial" panose="020B0604020202020204" pitchFamily="34" charset="0"/>
                <a:cs typeface="Arial" panose="020B0604020202020204" pitchFamily="34" charset="0"/>
              </a:rPr>
              <a:t>are</a:t>
            </a:r>
            <a:r>
              <a:rPr sz="1100" spc="30" dirty="0">
                <a:solidFill>
                  <a:srgbClr val="FFFFFF"/>
                </a:solidFill>
                <a:latin typeface="Arial" panose="020B0604020202020204" pitchFamily="34" charset="0"/>
                <a:cs typeface="Arial" panose="020B0604020202020204" pitchFamily="34" charset="0"/>
              </a:rPr>
              <a:t> </a:t>
            </a:r>
            <a:r>
              <a:rPr sz="1100" dirty="0">
                <a:solidFill>
                  <a:srgbClr val="FFFFFF"/>
                </a:solidFill>
                <a:latin typeface="Arial" panose="020B0604020202020204" pitchFamily="34" charset="0"/>
                <a:cs typeface="Arial" panose="020B0604020202020204" pitchFamily="34" charset="0"/>
              </a:rPr>
              <a:t>primary</a:t>
            </a:r>
            <a:r>
              <a:rPr sz="1100" spc="1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driving</a:t>
            </a:r>
            <a:r>
              <a:rPr sz="1100" spc="30" dirty="0">
                <a:solidFill>
                  <a:srgbClr val="FFFFFF"/>
                </a:solidFill>
                <a:latin typeface="Arial" panose="020B0604020202020204" pitchFamily="34" charset="0"/>
                <a:cs typeface="Arial" panose="020B0604020202020204" pitchFamily="34" charset="0"/>
              </a:rPr>
              <a:t> </a:t>
            </a:r>
            <a:r>
              <a:rPr sz="1100" dirty="0">
                <a:solidFill>
                  <a:srgbClr val="FFFFFF"/>
                </a:solidFill>
                <a:latin typeface="Arial" panose="020B0604020202020204" pitchFamily="34" charset="0"/>
                <a:cs typeface="Arial" panose="020B0604020202020204" pitchFamily="34" charset="0"/>
              </a:rPr>
              <a:t>force</a:t>
            </a:r>
            <a:r>
              <a:rPr sz="1100" spc="3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in</a:t>
            </a:r>
            <a:r>
              <a:rPr sz="1100" spc="3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deionized</a:t>
            </a:r>
            <a:r>
              <a:rPr sz="1100" spc="5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water,</a:t>
            </a:r>
            <a:r>
              <a:rPr sz="1100" spc="3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as</a:t>
            </a:r>
            <a:r>
              <a:rPr sz="1100" spc="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high-purity</a:t>
            </a:r>
            <a:r>
              <a:rPr sz="1100" spc="3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water</a:t>
            </a:r>
            <a:r>
              <a:rPr sz="1100" spc="5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is</a:t>
            </a:r>
            <a:r>
              <a:rPr sz="1100" spc="4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essential</a:t>
            </a:r>
            <a:r>
              <a:rPr sz="1100" spc="3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in</a:t>
            </a:r>
            <a:r>
              <a:rPr sz="1100" spc="4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performing</a:t>
            </a:r>
            <a:r>
              <a:rPr sz="1100" spc="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lab</a:t>
            </a:r>
            <a:r>
              <a:rPr sz="1100" spc="2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tests </a:t>
            </a:r>
            <a:r>
              <a:rPr sz="1100" spc="-26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and</a:t>
            </a:r>
            <a:r>
              <a:rPr sz="1100" spc="-25" dirty="0">
                <a:solidFill>
                  <a:srgbClr val="FFFFFF"/>
                </a:solidFill>
                <a:latin typeface="Arial" panose="020B0604020202020204" pitchFamily="34" charset="0"/>
                <a:cs typeface="Arial" panose="020B0604020202020204" pitchFamily="34" charset="0"/>
              </a:rPr>
              <a:t> </a:t>
            </a:r>
            <a:r>
              <a:rPr sz="1100" dirty="0">
                <a:solidFill>
                  <a:srgbClr val="FFFFFF"/>
                </a:solidFill>
                <a:latin typeface="Arial" panose="020B0604020202020204" pitchFamily="34" charset="0"/>
                <a:cs typeface="Arial" panose="020B0604020202020204" pitchFamily="34" charset="0"/>
              </a:rPr>
              <a:t>many</a:t>
            </a:r>
            <a:r>
              <a:rPr sz="1100" spc="-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production processes.</a:t>
            </a:r>
            <a:endParaRPr sz="1100" dirty="0">
              <a:latin typeface="Arial" panose="020B0604020202020204" pitchFamily="34" charset="0"/>
              <a:cs typeface="Arial" panose="020B0604020202020204" pitchFamily="34" charset="0"/>
            </a:endParaRPr>
          </a:p>
          <a:p>
            <a:pPr marL="184785" marR="7620" indent="-172720">
              <a:lnSpc>
                <a:spcPct val="150000"/>
              </a:lnSpc>
              <a:buChar char="•"/>
              <a:tabLst>
                <a:tab pos="184785" algn="l"/>
                <a:tab pos="185420" algn="l"/>
              </a:tabLst>
            </a:pPr>
            <a:r>
              <a:rPr sz="1100" dirty="0">
                <a:solidFill>
                  <a:srgbClr val="FFFFFF"/>
                </a:solidFill>
                <a:latin typeface="Arial" panose="020B0604020202020204" pitchFamily="34" charset="0"/>
                <a:cs typeface="Arial" panose="020B0604020202020204" pitchFamily="34" charset="0"/>
              </a:rPr>
              <a:t>The</a:t>
            </a:r>
            <a:r>
              <a:rPr sz="1100" spc="229"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price</a:t>
            </a:r>
            <a:r>
              <a:rPr sz="1100" spc="24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of</a:t>
            </a:r>
            <a:r>
              <a:rPr sz="1100" spc="24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deionized</a:t>
            </a:r>
            <a:r>
              <a:rPr sz="1100" spc="24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water</a:t>
            </a:r>
            <a:r>
              <a:rPr sz="1100" spc="2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fluctuates</a:t>
            </a:r>
            <a:r>
              <a:rPr sz="1100" spc="24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concerning</a:t>
            </a:r>
            <a:r>
              <a:rPr sz="1100" spc="22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the</a:t>
            </a:r>
            <a:r>
              <a:rPr sz="1100" spc="2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demand</a:t>
            </a:r>
            <a:r>
              <a:rPr sz="1100" spc="23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in</a:t>
            </a:r>
            <a:r>
              <a:rPr sz="1100" spc="229"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various</a:t>
            </a:r>
            <a:r>
              <a:rPr sz="1100" spc="24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industries</a:t>
            </a:r>
            <a:r>
              <a:rPr sz="1100" spc="229"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like</a:t>
            </a:r>
            <a:r>
              <a:rPr sz="1100" spc="2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printing</a:t>
            </a:r>
            <a:r>
              <a:rPr sz="1100" spc="22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and</a:t>
            </a:r>
            <a:r>
              <a:rPr sz="1100" spc="2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publishing,</a:t>
            </a:r>
            <a:r>
              <a:rPr sz="1100" spc="2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mechanical</a:t>
            </a:r>
            <a:r>
              <a:rPr sz="1100" spc="23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and</a:t>
            </a:r>
            <a:r>
              <a:rPr sz="1100" spc="229"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plating,</a:t>
            </a:r>
            <a:r>
              <a:rPr sz="1100" spc="2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power </a:t>
            </a:r>
            <a:r>
              <a:rPr sz="1100" spc="-26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generation,</a:t>
            </a:r>
            <a:r>
              <a:rPr sz="1100" spc="-1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etc.</a:t>
            </a:r>
            <a:endParaRPr sz="1100" dirty="0">
              <a:latin typeface="Arial" panose="020B0604020202020204" pitchFamily="34" charset="0"/>
              <a:cs typeface="Arial" panose="020B0604020202020204" pitchFamily="34" charset="0"/>
            </a:endParaRPr>
          </a:p>
          <a:p>
            <a:pPr marL="184785" marR="6350" indent="-172720">
              <a:lnSpc>
                <a:spcPts val="1800"/>
              </a:lnSpc>
              <a:spcBef>
                <a:spcPts val="105"/>
              </a:spcBef>
              <a:buChar char="•"/>
              <a:tabLst>
                <a:tab pos="184785" algn="l"/>
                <a:tab pos="185420" algn="l"/>
              </a:tabLst>
            </a:pPr>
            <a:r>
              <a:rPr sz="1100" dirty="0">
                <a:solidFill>
                  <a:srgbClr val="FFFFFF"/>
                </a:solidFill>
                <a:latin typeface="Arial" panose="020B0604020202020204" pitchFamily="34" charset="0"/>
                <a:cs typeface="Arial" panose="020B0604020202020204" pitchFamily="34" charset="0"/>
              </a:rPr>
              <a:t>The</a:t>
            </a:r>
            <a:r>
              <a:rPr sz="1100" spc="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ongoing</a:t>
            </a:r>
            <a:r>
              <a:rPr sz="1100" spc="2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conflict</a:t>
            </a:r>
            <a:r>
              <a:rPr sz="1100" spc="4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between</a:t>
            </a:r>
            <a:r>
              <a:rPr sz="1100" spc="4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Russia</a:t>
            </a:r>
            <a:r>
              <a:rPr sz="1100" spc="3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and</a:t>
            </a:r>
            <a:r>
              <a:rPr sz="1100" spc="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Ukraine</a:t>
            </a:r>
            <a:r>
              <a:rPr sz="1100" spc="4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and</a:t>
            </a:r>
            <a:r>
              <a:rPr sz="1100" spc="2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the</a:t>
            </a:r>
            <a:r>
              <a:rPr sz="1100" spc="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impact</a:t>
            </a:r>
            <a:r>
              <a:rPr sz="1100" spc="2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of</a:t>
            </a:r>
            <a:r>
              <a:rPr sz="1100" spc="4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Covid-19</a:t>
            </a:r>
            <a:r>
              <a:rPr sz="1100" spc="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are</a:t>
            </a:r>
            <a:r>
              <a:rPr sz="1100" spc="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expected</a:t>
            </a:r>
            <a:r>
              <a:rPr sz="1100" spc="3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to</a:t>
            </a:r>
            <a:r>
              <a:rPr sz="1100" spc="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reduce</a:t>
            </a:r>
            <a:r>
              <a:rPr sz="1100" spc="4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its</a:t>
            </a:r>
            <a:r>
              <a:rPr sz="1100" spc="3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effect</a:t>
            </a:r>
            <a:r>
              <a:rPr sz="1100" spc="4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Post</a:t>
            </a:r>
            <a:r>
              <a:rPr sz="1100" spc="3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FY</a:t>
            </a:r>
            <a:r>
              <a:rPr sz="1100" spc="2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2023.</a:t>
            </a:r>
            <a:r>
              <a:rPr sz="1100" spc="4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It</a:t>
            </a:r>
            <a:r>
              <a:rPr sz="1100" spc="3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will</a:t>
            </a:r>
            <a:r>
              <a:rPr sz="1100" spc="3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help</a:t>
            </a:r>
            <a:r>
              <a:rPr sz="1100" spc="5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to</a:t>
            </a:r>
            <a:r>
              <a:rPr sz="1100" spc="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stabilize</a:t>
            </a:r>
            <a:r>
              <a:rPr sz="1100" spc="35"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the </a:t>
            </a:r>
            <a:r>
              <a:rPr sz="1100" spc="-26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price </a:t>
            </a:r>
            <a:r>
              <a:rPr sz="1100" spc="-10" dirty="0">
                <a:solidFill>
                  <a:srgbClr val="FFFFFF"/>
                </a:solidFill>
                <a:latin typeface="Arial" panose="020B0604020202020204" pitchFamily="34" charset="0"/>
                <a:cs typeface="Arial" panose="020B0604020202020204" pitchFamily="34" charset="0"/>
              </a:rPr>
              <a:t>in</a:t>
            </a:r>
            <a:r>
              <a:rPr sz="1100" spc="5" dirty="0">
                <a:solidFill>
                  <a:srgbClr val="FFFFFF"/>
                </a:solidFill>
                <a:latin typeface="Arial" panose="020B0604020202020204" pitchFamily="34" charset="0"/>
                <a:cs typeface="Arial" panose="020B0604020202020204" pitchFamily="34" charset="0"/>
              </a:rPr>
              <a:t> </a:t>
            </a:r>
            <a:r>
              <a:rPr sz="1100" dirty="0">
                <a:solidFill>
                  <a:srgbClr val="FFFFFF"/>
                </a:solidFill>
                <a:latin typeface="Arial" panose="020B0604020202020204" pitchFamily="34" charset="0"/>
                <a:cs typeface="Arial" panose="020B0604020202020204" pitchFamily="34" charset="0"/>
              </a:rPr>
              <a:t>FY</a:t>
            </a:r>
            <a:r>
              <a:rPr sz="1100" spc="-10" dirty="0">
                <a:solidFill>
                  <a:srgbClr val="FFFFFF"/>
                </a:solidFill>
                <a:latin typeface="Arial" panose="020B0604020202020204" pitchFamily="34" charset="0"/>
                <a:cs typeface="Arial" panose="020B0604020202020204" pitchFamily="34" charset="0"/>
              </a:rPr>
              <a:t> 2024</a:t>
            </a:r>
            <a:r>
              <a:rPr sz="1100" spc="-2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and</a:t>
            </a:r>
            <a:r>
              <a:rPr sz="1100" spc="-20" dirty="0">
                <a:solidFill>
                  <a:srgbClr val="FFFFFF"/>
                </a:solidFill>
                <a:latin typeface="Arial" panose="020B0604020202020204" pitchFamily="34" charset="0"/>
                <a:cs typeface="Arial" panose="020B0604020202020204" pitchFamily="34" charset="0"/>
              </a:rPr>
              <a:t> </a:t>
            </a:r>
            <a:r>
              <a:rPr sz="1100" spc="-5" dirty="0">
                <a:solidFill>
                  <a:srgbClr val="FFFFFF"/>
                </a:solidFill>
                <a:latin typeface="Arial" panose="020B0604020202020204" pitchFamily="34" charset="0"/>
                <a:cs typeface="Arial" panose="020B0604020202020204" pitchFamily="34" charset="0"/>
              </a:rPr>
              <a:t>FY</a:t>
            </a:r>
            <a:r>
              <a:rPr sz="1100" spc="5"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2024</a:t>
            </a:r>
            <a:r>
              <a:rPr sz="1100" spc="-20" dirty="0">
                <a:solidFill>
                  <a:srgbClr val="FFFFFF"/>
                </a:solidFill>
                <a:latin typeface="Arial" panose="020B0604020202020204" pitchFamily="34" charset="0"/>
                <a:cs typeface="Arial" panose="020B0604020202020204" pitchFamily="34" charset="0"/>
              </a:rPr>
              <a:t> </a:t>
            </a:r>
            <a:r>
              <a:rPr sz="1100" spc="-10" dirty="0">
                <a:solidFill>
                  <a:srgbClr val="FFFFFF"/>
                </a:solidFill>
                <a:latin typeface="Arial" panose="020B0604020202020204" pitchFamily="34" charset="0"/>
                <a:cs typeface="Arial" panose="020B0604020202020204" pitchFamily="34" charset="0"/>
              </a:rPr>
              <a:t>onwards</a:t>
            </a:r>
            <a:endParaRPr sz="1100" dirty="0">
              <a:latin typeface="Arial" panose="020B0604020202020204" pitchFamily="34" charset="0"/>
              <a:cs typeface="Arial" panose="020B0604020202020204" pitchFamily="34" charset="0"/>
            </a:endParaRPr>
          </a:p>
        </p:txBody>
      </p:sp>
      <p:sp>
        <p:nvSpPr>
          <p:cNvPr id="44" name="object 6">
            <a:extLst>
              <a:ext uri="{FF2B5EF4-FFF2-40B4-BE49-F238E27FC236}">
                <a16:creationId xmlns:a16="http://schemas.microsoft.com/office/drawing/2014/main" id="{E33AF62F-EE6D-41B9-9269-8DC850F01E60}"/>
              </a:ext>
            </a:extLst>
          </p:cNvPr>
          <p:cNvSpPr txBox="1"/>
          <p:nvPr/>
        </p:nvSpPr>
        <p:spPr>
          <a:xfrm>
            <a:off x="7833359" y="6651416"/>
            <a:ext cx="1139190" cy="162560"/>
          </a:xfrm>
          <a:prstGeom prst="rect">
            <a:avLst/>
          </a:prstGeom>
        </p:spPr>
        <p:txBody>
          <a:bodyPr vert="horz" wrap="square" lIns="0" tIns="12700" rIns="0" bIns="0" rtlCol="0">
            <a:spAutoFit/>
          </a:bodyPr>
          <a:lstStyle/>
          <a:p>
            <a:pPr marL="12700">
              <a:lnSpc>
                <a:spcPct val="100000"/>
              </a:lnSpc>
              <a:spcBef>
                <a:spcPts val="100"/>
              </a:spcBef>
            </a:pPr>
            <a:r>
              <a:rPr sz="900" i="1" dirty="0">
                <a:solidFill>
                  <a:srgbClr val="767070"/>
                </a:solidFill>
                <a:latin typeface="Arial"/>
                <a:cs typeface="Arial"/>
              </a:rPr>
              <a:t>Source-</a:t>
            </a:r>
            <a:r>
              <a:rPr sz="900" i="1" spc="-50" dirty="0">
                <a:solidFill>
                  <a:srgbClr val="767070"/>
                </a:solidFill>
                <a:latin typeface="Arial"/>
                <a:cs typeface="Arial"/>
              </a:rPr>
              <a:t> </a:t>
            </a:r>
            <a:r>
              <a:rPr sz="900" i="1" spc="-5" dirty="0">
                <a:solidFill>
                  <a:srgbClr val="767070"/>
                </a:solidFill>
                <a:latin typeface="Arial"/>
                <a:cs typeface="Arial"/>
              </a:rPr>
              <a:t>ChemAnalyst</a:t>
            </a:r>
            <a:endParaRPr sz="900" dirty="0">
              <a:latin typeface="Arial"/>
              <a:cs typeface="Arial"/>
            </a:endParaRPr>
          </a:p>
        </p:txBody>
      </p:sp>
    </p:spTree>
    <p:extLst>
      <p:ext uri="{BB962C8B-B14F-4D97-AF65-F5344CB8AC3E}">
        <p14:creationId xmlns:p14="http://schemas.microsoft.com/office/powerpoint/2010/main" val="320928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p:txBody>
          <a:bodyPr>
            <a:normAutofit/>
          </a:bodyPr>
          <a:lstStyle/>
          <a:p>
            <a:pPr>
              <a:spcBef>
                <a:spcPts val="0"/>
              </a:spcBef>
            </a:pPr>
            <a:r>
              <a:rPr lang="en-IN" sz="1400" dirty="0">
                <a:solidFill>
                  <a:schemeClr val="tx1">
                    <a:lumMod val="85000"/>
                    <a:lumOff val="15000"/>
                  </a:schemeClr>
                </a:solidFill>
                <a:latin typeface="Arial" panose="020B0604020202020204" pitchFamily="34" charset="0"/>
                <a:ea typeface="Verdana" panose="020B0604030504040204" pitchFamily="34" charset="0"/>
              </a:rPr>
              <a:t>Product Overview- Diesel Exhaust Fluid (AdBlue)</a:t>
            </a:r>
            <a:endParaRPr lang="en-US" sz="1400" b="0" dirty="0">
              <a:solidFill>
                <a:schemeClr val="tx1">
                  <a:lumMod val="85000"/>
                  <a:lumOff val="15000"/>
                </a:schemeClr>
              </a:solidFill>
              <a:latin typeface="Arial" panose="020B060402020202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66B126A8-45C8-4E1E-B9B6-B2C87C752A87}"/>
              </a:ext>
            </a:extLst>
          </p:cNvPr>
          <p:cNvSpPr txBox="1"/>
          <p:nvPr/>
        </p:nvSpPr>
        <p:spPr>
          <a:xfrm>
            <a:off x="3026229" y="1129369"/>
            <a:ext cx="6052457" cy="4938450"/>
          </a:xfrm>
          <a:prstGeom prst="rect">
            <a:avLst/>
          </a:prstGeom>
          <a:solidFill>
            <a:schemeClr val="bg1">
              <a:lumMod val="95000"/>
            </a:schemeClr>
          </a:solidFill>
          <a:ln w="28575">
            <a:solidFill>
              <a:schemeClr val="tx2">
                <a:lumMod val="75000"/>
              </a:schemeClr>
            </a:solidFill>
          </a:ln>
        </p:spPr>
        <p:txBody>
          <a:bodyPr wrap="square" lIns="144000" tIns="72000" rIns="144000" bIns="72000">
            <a:spAutoFit/>
          </a:bodyPr>
          <a:lstStyle/>
          <a:p>
            <a:pPr algn="just">
              <a:lnSpc>
                <a:spcPct val="150000"/>
              </a:lnSpc>
            </a:pPr>
            <a:r>
              <a:rPr lang="en-US" sz="1100" dirty="0">
                <a:latin typeface="Arial" panose="020B0604020202020204" pitchFamily="34" charset="0"/>
                <a:cs typeface="Arial" panose="020B0604020202020204" pitchFamily="34" charset="0"/>
              </a:rPr>
              <a:t>AdBlue is a diesel exhaust fluid used in vehicles with Selective Catalytic Reduction (SCR) technology to reduce harmful gases being released into the atmosphere. AdBlue is a 32,5 % solution of high-purity, synthetically manufactured urea in de-mineralized water. It is a safe-to-use fluid.</a:t>
            </a:r>
          </a:p>
          <a:p>
            <a:pPr algn="just">
              <a:lnSpc>
                <a:spcPct val="150000"/>
              </a:lnSpc>
            </a:pPr>
            <a:r>
              <a:rPr lang="en-US" sz="1100" dirty="0">
                <a:latin typeface="Arial" panose="020B0604020202020204" pitchFamily="34" charset="0"/>
                <a:cs typeface="Arial" panose="020B0604020202020204" pitchFamily="34" charset="0"/>
              </a:rPr>
              <a:t>AdBlue is used in vehicles with a Selective Catalytic Reduction catalyst, or SCR. An SCR catalyst ensures that exhaust gases are treated before they leave the vehicle. A large proportion of the heavy-duty vehicles complying with the Euro 4, Euro 5 and Euro 6 standards are equipped with an SCR system and therefore use AdBlue. This applies to most trucks after 2005; the first passenger cars with diesel engines and SCR were introduced in response to the Euro 6 standard in 2014.</a:t>
            </a:r>
          </a:p>
          <a:p>
            <a:pPr algn="just">
              <a:lnSpc>
                <a:spcPct val="150000"/>
              </a:lnSpc>
            </a:pPr>
            <a:r>
              <a:rPr lang="en-US" sz="1100" dirty="0">
                <a:latin typeface="Arial" panose="020B0604020202020204" pitchFamily="34" charset="0"/>
                <a:cs typeface="Arial" panose="020B0604020202020204" pitchFamily="34" charset="0"/>
              </a:rPr>
              <a:t>AdBlue aims to significantly reduce emissions of nitrogen oxide (NOx) which are harmful to the environment and thus meet the stringent emission limits set by European standards (Euro 6) - which are standard for the control of emissions of new vehicles sold in the European Union and America.</a:t>
            </a:r>
          </a:p>
          <a:p>
            <a:pPr algn="just">
              <a:lnSpc>
                <a:spcPct val="150000"/>
              </a:lnSpc>
            </a:pPr>
            <a:r>
              <a:rPr lang="en-US" sz="1100" dirty="0">
                <a:latin typeface="Arial" panose="020B0604020202020204" pitchFamily="34" charset="0"/>
                <a:cs typeface="Arial" panose="020B0604020202020204" pitchFamily="34" charset="0"/>
              </a:rPr>
              <a:t>AdBlue fluid treatment is injected into the exhaust gases and can filter out more than 90% of the harmful gas emissions of nitrogen oxide into steam and nitrogen, resulting in less pollution.</a:t>
            </a:r>
          </a:p>
          <a:p>
            <a:pPr algn="just">
              <a:lnSpc>
                <a:spcPct val="150000"/>
              </a:lnSpc>
            </a:pPr>
            <a:endParaRPr lang="en-US" sz="1100" dirty="0">
              <a:latin typeface="Arial" panose="020B0604020202020204" pitchFamily="34" charset="0"/>
              <a:cs typeface="Arial" panose="020B0604020202020204" pitchFamily="34" charset="0"/>
            </a:endParaRPr>
          </a:p>
          <a:p>
            <a:pPr algn="just">
              <a:lnSpc>
                <a:spcPct val="150000"/>
              </a:lnSpc>
            </a:pPr>
            <a:endParaRPr lang="en-US" sz="1100" dirty="0">
              <a:latin typeface="Arial" panose="020B0604020202020204" pitchFamily="34" charset="0"/>
              <a:cs typeface="Arial" panose="020B0604020202020204" pitchFamily="34" charset="0"/>
            </a:endParaRPr>
          </a:p>
        </p:txBody>
      </p:sp>
      <p:sp>
        <p:nvSpPr>
          <p:cNvPr id="19" name="Isosceles Triangle 18">
            <a:extLst>
              <a:ext uri="{FF2B5EF4-FFF2-40B4-BE49-F238E27FC236}">
                <a16:creationId xmlns:a16="http://schemas.microsoft.com/office/drawing/2014/main" id="{434C4581-9B5A-A2C9-61AD-4431BB99B232}"/>
              </a:ext>
            </a:extLst>
          </p:cNvPr>
          <p:cNvSpPr/>
          <p:nvPr/>
        </p:nvSpPr>
        <p:spPr>
          <a:xfrm rot="5400000">
            <a:off x="-41298" y="3376064"/>
            <a:ext cx="5643512" cy="622170"/>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descr="Premium Photo | Pouring adblue to the car male driver adding diesel exhaust  fluid to his car">
            <a:extLst>
              <a:ext uri="{FF2B5EF4-FFF2-40B4-BE49-F238E27FC236}">
                <a16:creationId xmlns:a16="http://schemas.microsoft.com/office/drawing/2014/main" id="{757E1056-2C10-E3F5-38B6-93AA22086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5331"/>
            <a:ext cx="2469373" cy="22536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AdBlue? - Miles Continental">
            <a:extLst>
              <a:ext uri="{FF2B5EF4-FFF2-40B4-BE49-F238E27FC236}">
                <a16:creationId xmlns:a16="http://schemas.microsoft.com/office/drawing/2014/main" id="{AFC7D3AE-439E-494F-F081-BB50FE6B6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38939"/>
            <a:ext cx="2469373" cy="2400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491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A0403-07EA-8DD6-A8C3-6737437A0FE5}"/>
              </a:ext>
            </a:extLst>
          </p:cNvPr>
          <p:cNvSpPr>
            <a:spLocks noGrp="1"/>
          </p:cNvSpPr>
          <p:nvPr>
            <p:ph type="body" sz="quarter" idx="14"/>
          </p:nvPr>
        </p:nvSpPr>
        <p:spPr>
          <a:xfrm>
            <a:off x="132587" y="193795"/>
            <a:ext cx="7020928" cy="457200"/>
          </a:xfrm>
        </p:spPr>
        <p:txBody>
          <a:bodyPr>
            <a:normAutofit/>
          </a:bodyPr>
          <a:lstStyle/>
          <a:p>
            <a:r>
              <a:rPr lang="en-US" sz="1400" dirty="0">
                <a:solidFill>
                  <a:schemeClr val="tx1"/>
                </a:solidFill>
                <a:latin typeface="Arial" panose="020B0604020202020204" pitchFamily="34" charset="0"/>
              </a:rPr>
              <a:t>Diesel Exhaust Fluid Price Benchmarking (INR/Kg), FY2017 – FY2021,</a:t>
            </a:r>
          </a:p>
        </p:txBody>
      </p:sp>
      <p:sp>
        <p:nvSpPr>
          <p:cNvPr id="5" name="TextBox 4">
            <a:extLst>
              <a:ext uri="{FF2B5EF4-FFF2-40B4-BE49-F238E27FC236}">
                <a16:creationId xmlns:a16="http://schemas.microsoft.com/office/drawing/2014/main" id="{8BC59400-FB73-536F-FDF0-E1B76A541486}"/>
              </a:ext>
            </a:extLst>
          </p:cNvPr>
          <p:cNvSpPr txBox="1"/>
          <p:nvPr/>
        </p:nvSpPr>
        <p:spPr>
          <a:xfrm>
            <a:off x="7153515" y="6433373"/>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graphicFrame>
        <p:nvGraphicFramePr>
          <p:cNvPr id="3" name="Chart 2">
            <a:extLst>
              <a:ext uri="{FF2B5EF4-FFF2-40B4-BE49-F238E27FC236}">
                <a16:creationId xmlns:a16="http://schemas.microsoft.com/office/drawing/2014/main" id="{69B5ABD6-E271-B7AB-144D-6152CF90E8C3}"/>
              </a:ext>
            </a:extLst>
          </p:cNvPr>
          <p:cNvGraphicFramePr/>
          <p:nvPr>
            <p:extLst>
              <p:ext uri="{D42A27DB-BD31-4B8C-83A1-F6EECF244321}">
                <p14:modId xmlns:p14="http://schemas.microsoft.com/office/powerpoint/2010/main" val="2306942730"/>
              </p:ext>
            </p:extLst>
          </p:nvPr>
        </p:nvGraphicFramePr>
        <p:xfrm>
          <a:off x="132587" y="1154522"/>
          <a:ext cx="8735641" cy="24159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E8542C9-E9E7-7A99-7FB6-B39E36101578}"/>
              </a:ext>
            </a:extLst>
          </p:cNvPr>
          <p:cNvGraphicFramePr/>
          <p:nvPr>
            <p:extLst>
              <p:ext uri="{D42A27DB-BD31-4B8C-83A1-F6EECF244321}">
                <p14:modId xmlns:p14="http://schemas.microsoft.com/office/powerpoint/2010/main" val="1131904212"/>
              </p:ext>
            </p:extLst>
          </p:nvPr>
        </p:nvGraphicFramePr>
        <p:xfrm>
          <a:off x="132586" y="4017380"/>
          <a:ext cx="8876168" cy="241599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1">
            <a:extLst>
              <a:ext uri="{FF2B5EF4-FFF2-40B4-BE49-F238E27FC236}">
                <a16:creationId xmlns:a16="http://schemas.microsoft.com/office/drawing/2014/main" id="{0914AED6-4D3F-CDE0-93EA-FF34EF01C38A}"/>
              </a:ext>
            </a:extLst>
          </p:cNvPr>
          <p:cNvSpPr txBox="1">
            <a:spLocks/>
          </p:cNvSpPr>
          <p:nvPr/>
        </p:nvSpPr>
        <p:spPr>
          <a:xfrm>
            <a:off x="132585" y="703187"/>
            <a:ext cx="6297243"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Exports Price Benchmarking (INR/Kg), By Top 5 Countries, FY2017 – FY2021</a:t>
            </a:r>
          </a:p>
        </p:txBody>
      </p:sp>
      <p:sp>
        <p:nvSpPr>
          <p:cNvPr id="8" name="Text Placeholder 1">
            <a:extLst>
              <a:ext uri="{FF2B5EF4-FFF2-40B4-BE49-F238E27FC236}">
                <a16:creationId xmlns:a16="http://schemas.microsoft.com/office/drawing/2014/main" id="{DE069D7C-D337-E19A-E4F8-DE1EFD7BE90D}"/>
              </a:ext>
            </a:extLst>
          </p:cNvPr>
          <p:cNvSpPr txBox="1">
            <a:spLocks/>
          </p:cNvSpPr>
          <p:nvPr/>
        </p:nvSpPr>
        <p:spPr>
          <a:xfrm>
            <a:off x="106144" y="3516088"/>
            <a:ext cx="7635143"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Imports Price Benchmarking (INR/Kg), By Top 5 Countries, FY2017 – FY2021</a:t>
            </a:r>
          </a:p>
        </p:txBody>
      </p:sp>
    </p:spTree>
    <p:extLst>
      <p:ext uri="{BB962C8B-B14F-4D97-AF65-F5344CB8AC3E}">
        <p14:creationId xmlns:p14="http://schemas.microsoft.com/office/powerpoint/2010/main" val="3616271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54185" y="6645350"/>
            <a:ext cx="96520" cy="193675"/>
          </a:xfrm>
          <a:prstGeom prst="rect">
            <a:avLst/>
          </a:prstGeom>
        </p:spPr>
        <p:txBody>
          <a:bodyPr vert="horz" wrap="square" lIns="0" tIns="12700" rIns="0" bIns="0" rtlCol="0">
            <a:spAutoFit/>
          </a:bodyPr>
          <a:lstStyle/>
          <a:p>
            <a:pPr marL="12700">
              <a:lnSpc>
                <a:spcPct val="100000"/>
              </a:lnSpc>
              <a:spcBef>
                <a:spcPts val="100"/>
              </a:spcBef>
            </a:pPr>
            <a:r>
              <a:rPr sz="1100" b="1" dirty="0">
                <a:latin typeface="Calibri"/>
                <a:cs typeface="Calibri"/>
              </a:rPr>
              <a:t>1</a:t>
            </a:r>
            <a:endParaRPr sz="1100">
              <a:latin typeface="Calibri"/>
              <a:cs typeface="Calibri"/>
            </a:endParaRPr>
          </a:p>
        </p:txBody>
      </p:sp>
      <p:sp>
        <p:nvSpPr>
          <p:cNvPr id="3" name="object 3"/>
          <p:cNvSpPr/>
          <p:nvPr/>
        </p:nvSpPr>
        <p:spPr>
          <a:xfrm>
            <a:off x="0" y="675131"/>
            <a:ext cx="5546725" cy="0"/>
          </a:xfrm>
          <a:custGeom>
            <a:avLst/>
            <a:gdLst/>
            <a:ahLst/>
            <a:cxnLst/>
            <a:rect l="l" t="t" r="r" b="b"/>
            <a:pathLst>
              <a:path w="5546725">
                <a:moveTo>
                  <a:pt x="0" y="0"/>
                </a:moveTo>
                <a:lnTo>
                  <a:pt x="5546344" y="0"/>
                </a:lnTo>
              </a:path>
            </a:pathLst>
          </a:custGeom>
          <a:ln w="6350">
            <a:solidFill>
              <a:srgbClr val="BEBEBE"/>
            </a:solidFill>
          </a:ln>
        </p:spPr>
        <p:txBody>
          <a:bodyPr wrap="square" lIns="0" tIns="0" rIns="0" bIns="0" rtlCol="0"/>
          <a:lstStyle/>
          <a:p>
            <a:endParaRPr/>
          </a:p>
        </p:txBody>
      </p:sp>
      <p:pic>
        <p:nvPicPr>
          <p:cNvPr id="4" name="object 4"/>
          <p:cNvPicPr/>
          <p:nvPr/>
        </p:nvPicPr>
        <p:blipFill>
          <a:blip r:embed="rId2" cstate="print"/>
          <a:stretch>
            <a:fillRect/>
          </a:stretch>
        </p:blipFill>
        <p:spPr>
          <a:xfrm>
            <a:off x="6982968" y="160020"/>
            <a:ext cx="1971304" cy="428936"/>
          </a:xfrm>
          <a:prstGeom prst="rect">
            <a:avLst/>
          </a:prstGeom>
        </p:spPr>
      </p:pic>
      <p:sp>
        <p:nvSpPr>
          <p:cNvPr id="5" name="object 5"/>
          <p:cNvSpPr txBox="1"/>
          <p:nvPr/>
        </p:nvSpPr>
        <p:spPr>
          <a:xfrm>
            <a:off x="211327" y="190245"/>
            <a:ext cx="6419850" cy="410209"/>
          </a:xfrm>
          <a:prstGeom prst="rect">
            <a:avLst/>
          </a:prstGeom>
        </p:spPr>
        <p:txBody>
          <a:bodyPr vert="horz" wrap="square" lIns="0" tIns="54610" rIns="0" bIns="0" rtlCol="0">
            <a:spAutoFit/>
          </a:bodyPr>
          <a:lstStyle/>
          <a:p>
            <a:pPr marL="12700" marR="5080">
              <a:lnSpc>
                <a:spcPts val="1340"/>
              </a:lnSpc>
              <a:spcBef>
                <a:spcPts val="430"/>
              </a:spcBef>
            </a:pPr>
            <a:r>
              <a:rPr sz="1400" b="1" spc="-5" dirty="0">
                <a:latin typeface="Arial"/>
                <a:cs typeface="Arial"/>
              </a:rPr>
              <a:t>Raw </a:t>
            </a:r>
            <a:r>
              <a:rPr sz="1400" b="1" dirty="0">
                <a:latin typeface="Arial"/>
                <a:cs typeface="Arial"/>
              </a:rPr>
              <a:t>Material</a:t>
            </a:r>
            <a:r>
              <a:rPr sz="1400" b="1" spc="-35" dirty="0">
                <a:latin typeface="Arial"/>
                <a:cs typeface="Arial"/>
              </a:rPr>
              <a:t> </a:t>
            </a:r>
            <a:r>
              <a:rPr sz="1400" b="1" dirty="0">
                <a:latin typeface="Arial"/>
                <a:cs typeface="Arial"/>
              </a:rPr>
              <a:t>Price</a:t>
            </a:r>
            <a:r>
              <a:rPr sz="1400" b="1" spc="-30" dirty="0">
                <a:latin typeface="Arial"/>
                <a:cs typeface="Arial"/>
              </a:rPr>
              <a:t> </a:t>
            </a:r>
            <a:r>
              <a:rPr sz="1400" b="1" spc="-5" dirty="0">
                <a:latin typeface="Arial"/>
                <a:cs typeface="Arial"/>
              </a:rPr>
              <a:t>Benchmarking-</a:t>
            </a:r>
            <a:r>
              <a:rPr sz="1400" b="1" spc="-25" dirty="0">
                <a:latin typeface="Arial"/>
                <a:cs typeface="Arial"/>
              </a:rPr>
              <a:t> </a:t>
            </a:r>
            <a:r>
              <a:rPr sz="1400" b="1" spc="-15" dirty="0">
                <a:latin typeface="Arial"/>
                <a:cs typeface="Arial"/>
              </a:rPr>
              <a:t>Technical</a:t>
            </a:r>
            <a:r>
              <a:rPr sz="1400" b="1" spc="-35" dirty="0">
                <a:latin typeface="Arial"/>
                <a:cs typeface="Arial"/>
              </a:rPr>
              <a:t> </a:t>
            </a:r>
            <a:r>
              <a:rPr sz="1400" b="1" dirty="0">
                <a:latin typeface="Arial"/>
                <a:cs typeface="Arial"/>
              </a:rPr>
              <a:t>Grade</a:t>
            </a:r>
            <a:r>
              <a:rPr sz="1400" b="1" spc="-25" dirty="0">
                <a:latin typeface="Arial"/>
                <a:cs typeface="Arial"/>
              </a:rPr>
              <a:t> </a:t>
            </a:r>
            <a:r>
              <a:rPr sz="1400" b="1" spc="-5" dirty="0">
                <a:latin typeface="Arial"/>
                <a:cs typeface="Arial"/>
              </a:rPr>
              <a:t>Urea (INR/Kg),</a:t>
            </a:r>
            <a:r>
              <a:rPr sz="1400" b="1" spc="-25" dirty="0">
                <a:latin typeface="Arial"/>
                <a:cs typeface="Arial"/>
              </a:rPr>
              <a:t> </a:t>
            </a:r>
            <a:r>
              <a:rPr sz="1400" b="1" dirty="0">
                <a:latin typeface="Arial"/>
                <a:cs typeface="Arial"/>
              </a:rPr>
              <a:t>FY2018</a:t>
            </a:r>
            <a:r>
              <a:rPr sz="1400" b="1" spc="-5" dirty="0">
                <a:latin typeface="Arial"/>
                <a:cs typeface="Arial"/>
              </a:rPr>
              <a:t> </a:t>
            </a:r>
            <a:r>
              <a:rPr sz="1400" b="1" dirty="0">
                <a:latin typeface="Arial"/>
                <a:cs typeface="Arial"/>
              </a:rPr>
              <a:t>– </a:t>
            </a:r>
            <a:r>
              <a:rPr sz="1400" b="1" spc="-370" dirty="0">
                <a:latin typeface="Arial"/>
                <a:cs typeface="Arial"/>
              </a:rPr>
              <a:t> </a:t>
            </a:r>
            <a:r>
              <a:rPr sz="1400" b="1" dirty="0">
                <a:latin typeface="Arial"/>
                <a:cs typeface="Arial"/>
              </a:rPr>
              <a:t>FY2025F</a:t>
            </a:r>
            <a:endParaRPr sz="1400">
              <a:latin typeface="Arial"/>
              <a:cs typeface="Arial"/>
            </a:endParaRPr>
          </a:p>
        </p:txBody>
      </p:sp>
      <p:sp>
        <p:nvSpPr>
          <p:cNvPr id="6" name="object 6"/>
          <p:cNvSpPr txBox="1"/>
          <p:nvPr/>
        </p:nvSpPr>
        <p:spPr>
          <a:xfrm>
            <a:off x="7791450" y="4073144"/>
            <a:ext cx="1139190" cy="162560"/>
          </a:xfrm>
          <a:prstGeom prst="rect">
            <a:avLst/>
          </a:prstGeom>
        </p:spPr>
        <p:txBody>
          <a:bodyPr vert="horz" wrap="square" lIns="0" tIns="12700" rIns="0" bIns="0" rtlCol="0">
            <a:spAutoFit/>
          </a:bodyPr>
          <a:lstStyle/>
          <a:p>
            <a:pPr marL="12700">
              <a:lnSpc>
                <a:spcPct val="100000"/>
              </a:lnSpc>
              <a:spcBef>
                <a:spcPts val="100"/>
              </a:spcBef>
            </a:pPr>
            <a:r>
              <a:rPr sz="900" i="1" dirty="0">
                <a:solidFill>
                  <a:srgbClr val="767070"/>
                </a:solidFill>
                <a:latin typeface="Arial"/>
                <a:cs typeface="Arial"/>
              </a:rPr>
              <a:t>Source-</a:t>
            </a:r>
            <a:r>
              <a:rPr sz="900" i="1" spc="-50" dirty="0">
                <a:solidFill>
                  <a:srgbClr val="767070"/>
                </a:solidFill>
                <a:latin typeface="Arial"/>
                <a:cs typeface="Arial"/>
              </a:rPr>
              <a:t> </a:t>
            </a:r>
            <a:r>
              <a:rPr sz="900" i="1" spc="-5" dirty="0">
                <a:solidFill>
                  <a:srgbClr val="767070"/>
                </a:solidFill>
                <a:latin typeface="Arial"/>
                <a:cs typeface="Arial"/>
              </a:rPr>
              <a:t>ChemAnalyst</a:t>
            </a:r>
            <a:endParaRPr sz="900" dirty="0">
              <a:latin typeface="Arial"/>
              <a:cs typeface="Arial"/>
            </a:endParaRPr>
          </a:p>
        </p:txBody>
      </p:sp>
      <p:graphicFrame>
        <p:nvGraphicFramePr>
          <p:cNvPr id="7" name="object 7"/>
          <p:cNvGraphicFramePr>
            <a:graphicFrameLocks noGrp="1"/>
          </p:cNvGraphicFramePr>
          <p:nvPr/>
        </p:nvGraphicFramePr>
        <p:xfrm>
          <a:off x="949261" y="3276409"/>
          <a:ext cx="8003539" cy="364235"/>
        </p:xfrm>
        <a:graphic>
          <a:graphicData uri="http://schemas.openxmlformats.org/drawingml/2006/table">
            <a:tbl>
              <a:tblPr firstRow="1" bandRow="1">
                <a:tableStyleId>{2D5ABB26-0587-4C30-8999-92F81FD0307C}</a:tableStyleId>
              </a:tblPr>
              <a:tblGrid>
                <a:gridCol w="1654810">
                  <a:extLst>
                    <a:ext uri="{9D8B030D-6E8A-4147-A177-3AD203B41FA5}">
                      <a16:colId xmlns:a16="http://schemas.microsoft.com/office/drawing/2014/main" val="20000"/>
                    </a:ext>
                  </a:extLst>
                </a:gridCol>
                <a:gridCol w="793750">
                  <a:extLst>
                    <a:ext uri="{9D8B030D-6E8A-4147-A177-3AD203B41FA5}">
                      <a16:colId xmlns:a16="http://schemas.microsoft.com/office/drawing/2014/main" val="20001"/>
                    </a:ext>
                  </a:extLst>
                </a:gridCol>
                <a:gridCol w="793750">
                  <a:extLst>
                    <a:ext uri="{9D8B030D-6E8A-4147-A177-3AD203B41FA5}">
                      <a16:colId xmlns:a16="http://schemas.microsoft.com/office/drawing/2014/main" val="20002"/>
                    </a:ext>
                  </a:extLst>
                </a:gridCol>
                <a:gridCol w="793750">
                  <a:extLst>
                    <a:ext uri="{9D8B030D-6E8A-4147-A177-3AD203B41FA5}">
                      <a16:colId xmlns:a16="http://schemas.microsoft.com/office/drawing/2014/main" val="20003"/>
                    </a:ext>
                  </a:extLst>
                </a:gridCol>
                <a:gridCol w="792479">
                  <a:extLst>
                    <a:ext uri="{9D8B030D-6E8A-4147-A177-3AD203B41FA5}">
                      <a16:colId xmlns:a16="http://schemas.microsoft.com/office/drawing/2014/main" val="20004"/>
                    </a:ext>
                  </a:extLst>
                </a:gridCol>
                <a:gridCol w="793750">
                  <a:extLst>
                    <a:ext uri="{9D8B030D-6E8A-4147-A177-3AD203B41FA5}">
                      <a16:colId xmlns:a16="http://schemas.microsoft.com/office/drawing/2014/main" val="20005"/>
                    </a:ext>
                  </a:extLst>
                </a:gridCol>
                <a:gridCol w="793750">
                  <a:extLst>
                    <a:ext uri="{9D8B030D-6E8A-4147-A177-3AD203B41FA5}">
                      <a16:colId xmlns:a16="http://schemas.microsoft.com/office/drawing/2014/main" val="20006"/>
                    </a:ext>
                  </a:extLst>
                </a:gridCol>
                <a:gridCol w="793750">
                  <a:extLst>
                    <a:ext uri="{9D8B030D-6E8A-4147-A177-3AD203B41FA5}">
                      <a16:colId xmlns:a16="http://schemas.microsoft.com/office/drawing/2014/main" val="20007"/>
                    </a:ext>
                  </a:extLst>
                </a:gridCol>
                <a:gridCol w="793750">
                  <a:extLst>
                    <a:ext uri="{9D8B030D-6E8A-4147-A177-3AD203B41FA5}">
                      <a16:colId xmlns:a16="http://schemas.microsoft.com/office/drawing/2014/main" val="20008"/>
                    </a:ext>
                  </a:extLst>
                </a:gridCol>
              </a:tblGrid>
              <a:tr h="179831">
                <a:tc>
                  <a:txBody>
                    <a:bodyPr/>
                    <a:lstStyle/>
                    <a:p>
                      <a:pPr>
                        <a:lnSpc>
                          <a:spcPct val="100000"/>
                        </a:lnSpc>
                      </a:pPr>
                      <a:endParaRPr sz="10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a:txBody>
                    <a:bodyPr/>
                    <a:lstStyle/>
                    <a:p>
                      <a:pPr marL="1270" algn="ctr">
                        <a:lnSpc>
                          <a:spcPct val="100000"/>
                        </a:lnSpc>
                        <a:spcBef>
                          <a:spcPts val="25"/>
                        </a:spcBef>
                      </a:pPr>
                      <a:r>
                        <a:rPr sz="1000" spc="-5" dirty="0">
                          <a:latin typeface="Arial MT"/>
                          <a:cs typeface="Arial MT"/>
                        </a:rPr>
                        <a:t>FY</a:t>
                      </a:r>
                      <a:r>
                        <a:rPr sz="1000" spc="-35" dirty="0">
                          <a:latin typeface="Arial MT"/>
                          <a:cs typeface="Arial MT"/>
                        </a:rPr>
                        <a:t> </a:t>
                      </a:r>
                      <a:r>
                        <a:rPr sz="1000" spc="-5" dirty="0">
                          <a:latin typeface="Arial MT"/>
                          <a:cs typeface="Arial MT"/>
                        </a:rPr>
                        <a:t>2018</a:t>
                      </a:r>
                      <a:endParaRPr sz="1000">
                        <a:latin typeface="Arial MT"/>
                        <a:cs typeface="Arial MT"/>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25"/>
                        </a:spcBef>
                      </a:pPr>
                      <a:r>
                        <a:rPr sz="1000" spc="-5" dirty="0">
                          <a:latin typeface="Arial MT"/>
                          <a:cs typeface="Arial MT"/>
                        </a:rPr>
                        <a:t>FY</a:t>
                      </a:r>
                      <a:r>
                        <a:rPr sz="1000" spc="-35" dirty="0">
                          <a:latin typeface="Arial MT"/>
                          <a:cs typeface="Arial MT"/>
                        </a:rPr>
                        <a:t> </a:t>
                      </a:r>
                      <a:r>
                        <a:rPr sz="1000" spc="-5" dirty="0">
                          <a:latin typeface="Arial MT"/>
                          <a:cs typeface="Arial MT"/>
                        </a:rPr>
                        <a:t>2019</a:t>
                      </a:r>
                      <a:endParaRPr sz="1000">
                        <a:latin typeface="Arial MT"/>
                        <a:cs typeface="Arial MT"/>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25"/>
                        </a:spcBef>
                      </a:pPr>
                      <a:r>
                        <a:rPr sz="1000" spc="-5" dirty="0">
                          <a:latin typeface="Arial MT"/>
                          <a:cs typeface="Arial MT"/>
                        </a:rPr>
                        <a:t>FY</a:t>
                      </a:r>
                      <a:r>
                        <a:rPr sz="1000" spc="-35" dirty="0">
                          <a:latin typeface="Arial MT"/>
                          <a:cs typeface="Arial MT"/>
                        </a:rPr>
                        <a:t> </a:t>
                      </a:r>
                      <a:r>
                        <a:rPr sz="1000" spc="-5" dirty="0">
                          <a:latin typeface="Arial MT"/>
                          <a:cs typeface="Arial MT"/>
                        </a:rPr>
                        <a:t>2020</a:t>
                      </a:r>
                      <a:endParaRPr sz="1000">
                        <a:latin typeface="Arial MT"/>
                        <a:cs typeface="Arial MT"/>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spcBef>
                          <a:spcPts val="25"/>
                        </a:spcBef>
                      </a:pPr>
                      <a:r>
                        <a:rPr sz="1000" spc="-5" dirty="0">
                          <a:latin typeface="Arial MT"/>
                          <a:cs typeface="Arial MT"/>
                        </a:rPr>
                        <a:t>FY</a:t>
                      </a:r>
                      <a:r>
                        <a:rPr sz="1000" spc="-35" dirty="0">
                          <a:latin typeface="Arial MT"/>
                          <a:cs typeface="Arial MT"/>
                        </a:rPr>
                        <a:t> </a:t>
                      </a:r>
                      <a:r>
                        <a:rPr sz="1000" spc="-5" dirty="0">
                          <a:latin typeface="Arial MT"/>
                          <a:cs typeface="Arial MT"/>
                        </a:rPr>
                        <a:t>2021</a:t>
                      </a:r>
                      <a:endParaRPr sz="1000">
                        <a:latin typeface="Arial MT"/>
                        <a:cs typeface="Arial MT"/>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810" algn="ctr">
                        <a:lnSpc>
                          <a:spcPct val="100000"/>
                        </a:lnSpc>
                        <a:spcBef>
                          <a:spcPts val="25"/>
                        </a:spcBef>
                      </a:pPr>
                      <a:r>
                        <a:rPr sz="1000" spc="-5" dirty="0">
                          <a:latin typeface="Arial MT"/>
                          <a:cs typeface="Arial MT"/>
                        </a:rPr>
                        <a:t>FY</a:t>
                      </a:r>
                      <a:r>
                        <a:rPr sz="1000" spc="-40" dirty="0">
                          <a:latin typeface="Arial MT"/>
                          <a:cs typeface="Arial MT"/>
                        </a:rPr>
                        <a:t> </a:t>
                      </a:r>
                      <a:r>
                        <a:rPr sz="1000" dirty="0">
                          <a:latin typeface="Arial MT"/>
                          <a:cs typeface="Arial MT"/>
                        </a:rPr>
                        <a:t>2022</a:t>
                      </a:r>
                      <a:endParaRPr sz="1000">
                        <a:latin typeface="Arial MT"/>
                        <a:cs typeface="Arial MT"/>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25"/>
                        </a:spcBef>
                      </a:pPr>
                      <a:r>
                        <a:rPr sz="1000" spc="-5" dirty="0">
                          <a:latin typeface="Arial MT"/>
                          <a:cs typeface="Arial MT"/>
                        </a:rPr>
                        <a:t>FY</a:t>
                      </a:r>
                      <a:r>
                        <a:rPr sz="1000" spc="-35" dirty="0">
                          <a:latin typeface="Arial MT"/>
                          <a:cs typeface="Arial MT"/>
                        </a:rPr>
                        <a:t> </a:t>
                      </a:r>
                      <a:r>
                        <a:rPr sz="1000" spc="-5" dirty="0">
                          <a:latin typeface="Arial MT"/>
                          <a:cs typeface="Arial MT"/>
                        </a:rPr>
                        <a:t>2023E</a:t>
                      </a:r>
                      <a:endParaRPr sz="1000">
                        <a:latin typeface="Arial MT"/>
                        <a:cs typeface="Arial MT"/>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spcBef>
                          <a:spcPts val="25"/>
                        </a:spcBef>
                      </a:pPr>
                      <a:r>
                        <a:rPr sz="1000" spc="-5" dirty="0">
                          <a:latin typeface="Arial MT"/>
                          <a:cs typeface="Arial MT"/>
                        </a:rPr>
                        <a:t>FY</a:t>
                      </a:r>
                      <a:r>
                        <a:rPr sz="1000" spc="-35" dirty="0">
                          <a:latin typeface="Arial MT"/>
                          <a:cs typeface="Arial MT"/>
                        </a:rPr>
                        <a:t> </a:t>
                      </a:r>
                      <a:r>
                        <a:rPr sz="1000" spc="-5" dirty="0">
                          <a:latin typeface="Arial MT"/>
                          <a:cs typeface="Arial MT"/>
                        </a:rPr>
                        <a:t>2024F</a:t>
                      </a:r>
                      <a:endParaRPr sz="1000">
                        <a:latin typeface="Arial MT"/>
                        <a:cs typeface="Arial MT"/>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35" algn="ctr">
                        <a:lnSpc>
                          <a:spcPct val="100000"/>
                        </a:lnSpc>
                        <a:spcBef>
                          <a:spcPts val="25"/>
                        </a:spcBef>
                      </a:pPr>
                      <a:r>
                        <a:rPr sz="1000" spc="-5" dirty="0">
                          <a:latin typeface="Arial MT"/>
                          <a:cs typeface="Arial MT"/>
                        </a:rPr>
                        <a:t>FY</a:t>
                      </a:r>
                      <a:r>
                        <a:rPr sz="1000" spc="-35" dirty="0">
                          <a:latin typeface="Arial MT"/>
                          <a:cs typeface="Arial MT"/>
                        </a:rPr>
                        <a:t> </a:t>
                      </a:r>
                      <a:r>
                        <a:rPr sz="1000" spc="-5" dirty="0">
                          <a:latin typeface="Arial MT"/>
                          <a:cs typeface="Arial MT"/>
                        </a:rPr>
                        <a:t>2025F</a:t>
                      </a:r>
                      <a:endParaRPr sz="1000">
                        <a:latin typeface="Arial MT"/>
                        <a:cs typeface="Arial MT"/>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184404">
                <a:tc>
                  <a:txBody>
                    <a:bodyPr/>
                    <a:lstStyle/>
                    <a:p>
                      <a:pPr marL="309245">
                        <a:lnSpc>
                          <a:spcPct val="100000"/>
                        </a:lnSpc>
                        <a:spcBef>
                          <a:spcPts val="20"/>
                        </a:spcBef>
                      </a:pPr>
                      <a:r>
                        <a:rPr sz="1000" spc="-5" dirty="0">
                          <a:latin typeface="Arial MT"/>
                          <a:cs typeface="Arial MT"/>
                        </a:rPr>
                        <a:t>Technical</a:t>
                      </a:r>
                      <a:r>
                        <a:rPr sz="1000" spc="-20" dirty="0">
                          <a:latin typeface="Arial MT"/>
                          <a:cs typeface="Arial MT"/>
                        </a:rPr>
                        <a:t> </a:t>
                      </a:r>
                      <a:r>
                        <a:rPr sz="1000" spc="-5" dirty="0">
                          <a:latin typeface="Arial MT"/>
                          <a:cs typeface="Arial MT"/>
                        </a:rPr>
                        <a:t>Grade</a:t>
                      </a:r>
                      <a:r>
                        <a:rPr sz="1000" spc="-10" dirty="0">
                          <a:latin typeface="Arial MT"/>
                          <a:cs typeface="Arial MT"/>
                        </a:rPr>
                        <a:t> </a:t>
                      </a:r>
                      <a:r>
                        <a:rPr sz="1000" spc="-5" dirty="0">
                          <a:latin typeface="Arial MT"/>
                          <a:cs typeface="Arial MT"/>
                        </a:rPr>
                        <a:t>Urea</a:t>
                      </a:r>
                      <a:endParaRPr sz="1000">
                        <a:latin typeface="Arial MT"/>
                        <a:cs typeface="Arial MT"/>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35" algn="ctr">
                        <a:lnSpc>
                          <a:spcPct val="100000"/>
                        </a:lnSpc>
                        <a:spcBef>
                          <a:spcPts val="45"/>
                        </a:spcBef>
                      </a:pPr>
                      <a:r>
                        <a:rPr sz="1000" spc="-5" dirty="0">
                          <a:latin typeface="Arial MT"/>
                          <a:cs typeface="Arial MT"/>
                        </a:rPr>
                        <a:t>35.8</a:t>
                      </a:r>
                      <a:endParaRPr sz="1000">
                        <a:latin typeface="Arial MT"/>
                        <a:cs typeface="Arial MT"/>
                      </a:endParaRPr>
                    </a:p>
                  </a:txBody>
                  <a:tcPr marL="0" marR="0" marT="57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35" algn="ctr">
                        <a:lnSpc>
                          <a:spcPct val="100000"/>
                        </a:lnSpc>
                        <a:spcBef>
                          <a:spcPts val="45"/>
                        </a:spcBef>
                      </a:pPr>
                      <a:r>
                        <a:rPr sz="1000" spc="-5" dirty="0">
                          <a:latin typeface="Arial MT"/>
                          <a:cs typeface="Arial MT"/>
                        </a:rPr>
                        <a:t>37.3</a:t>
                      </a:r>
                      <a:endParaRPr sz="1000">
                        <a:latin typeface="Arial MT"/>
                        <a:cs typeface="Arial MT"/>
                      </a:endParaRPr>
                    </a:p>
                  </a:txBody>
                  <a:tcPr marL="0" marR="0" marT="57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45"/>
                        </a:spcBef>
                      </a:pPr>
                      <a:r>
                        <a:rPr sz="1000" spc="-5" dirty="0">
                          <a:latin typeface="Arial MT"/>
                          <a:cs typeface="Arial MT"/>
                        </a:rPr>
                        <a:t>36.6</a:t>
                      </a:r>
                      <a:endParaRPr sz="1000">
                        <a:latin typeface="Arial MT"/>
                        <a:cs typeface="Arial MT"/>
                      </a:endParaRPr>
                    </a:p>
                  </a:txBody>
                  <a:tcPr marL="0" marR="0" marT="57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spcBef>
                          <a:spcPts val="45"/>
                        </a:spcBef>
                      </a:pPr>
                      <a:r>
                        <a:rPr sz="1000" spc="-5" dirty="0">
                          <a:latin typeface="Arial MT"/>
                          <a:cs typeface="Arial MT"/>
                        </a:rPr>
                        <a:t>38.4</a:t>
                      </a:r>
                      <a:endParaRPr sz="1000">
                        <a:latin typeface="Arial MT"/>
                        <a:cs typeface="Arial MT"/>
                      </a:endParaRPr>
                    </a:p>
                  </a:txBody>
                  <a:tcPr marL="0" marR="0" marT="57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540" algn="ctr">
                        <a:lnSpc>
                          <a:spcPct val="100000"/>
                        </a:lnSpc>
                        <a:spcBef>
                          <a:spcPts val="45"/>
                        </a:spcBef>
                      </a:pPr>
                      <a:r>
                        <a:rPr sz="1000" spc="-5" dirty="0">
                          <a:latin typeface="Arial MT"/>
                          <a:cs typeface="Arial MT"/>
                        </a:rPr>
                        <a:t>48.9</a:t>
                      </a:r>
                      <a:endParaRPr sz="1000">
                        <a:latin typeface="Arial MT"/>
                        <a:cs typeface="Arial MT"/>
                      </a:endParaRPr>
                    </a:p>
                  </a:txBody>
                  <a:tcPr marL="0" marR="0" marT="57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45"/>
                        </a:spcBef>
                      </a:pPr>
                      <a:r>
                        <a:rPr sz="1000" spc="-5" dirty="0">
                          <a:latin typeface="Arial MT"/>
                          <a:cs typeface="Arial MT"/>
                        </a:rPr>
                        <a:t>60.3</a:t>
                      </a:r>
                      <a:endParaRPr sz="1000">
                        <a:latin typeface="Arial MT"/>
                        <a:cs typeface="Arial MT"/>
                      </a:endParaRPr>
                    </a:p>
                  </a:txBody>
                  <a:tcPr marL="0" marR="0" marT="57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spcBef>
                          <a:spcPts val="45"/>
                        </a:spcBef>
                      </a:pPr>
                      <a:r>
                        <a:rPr sz="1000" spc="-5" dirty="0">
                          <a:latin typeface="Arial MT"/>
                          <a:cs typeface="Arial MT"/>
                        </a:rPr>
                        <a:t>58.1</a:t>
                      </a:r>
                      <a:endParaRPr sz="1000">
                        <a:latin typeface="Arial MT"/>
                        <a:cs typeface="Arial MT"/>
                      </a:endParaRPr>
                    </a:p>
                  </a:txBody>
                  <a:tcPr marL="0" marR="0" marT="57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 algn="ctr">
                        <a:lnSpc>
                          <a:spcPct val="100000"/>
                        </a:lnSpc>
                        <a:spcBef>
                          <a:spcPts val="45"/>
                        </a:spcBef>
                      </a:pPr>
                      <a:r>
                        <a:rPr sz="1000" spc="-5" dirty="0">
                          <a:latin typeface="Arial MT"/>
                          <a:cs typeface="Arial MT"/>
                        </a:rPr>
                        <a:t>55.7</a:t>
                      </a:r>
                      <a:endParaRPr sz="1000">
                        <a:latin typeface="Arial MT"/>
                        <a:cs typeface="Arial MT"/>
                      </a:endParaRPr>
                    </a:p>
                  </a:txBody>
                  <a:tcPr marL="0" marR="0" marT="571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bl>
          </a:graphicData>
        </a:graphic>
      </p:graphicFrame>
      <p:pic>
        <p:nvPicPr>
          <p:cNvPr id="8" name="object 8"/>
          <p:cNvPicPr/>
          <p:nvPr/>
        </p:nvPicPr>
        <p:blipFill>
          <a:blip r:embed="rId3" cstate="print"/>
          <a:stretch>
            <a:fillRect/>
          </a:stretch>
        </p:blipFill>
        <p:spPr>
          <a:xfrm>
            <a:off x="994410" y="3506533"/>
            <a:ext cx="243840" cy="85725"/>
          </a:xfrm>
          <a:prstGeom prst="rect">
            <a:avLst/>
          </a:prstGeom>
        </p:spPr>
      </p:pic>
      <p:grpSp>
        <p:nvGrpSpPr>
          <p:cNvPr id="9" name="object 9"/>
          <p:cNvGrpSpPr/>
          <p:nvPr/>
        </p:nvGrpSpPr>
        <p:grpSpPr>
          <a:xfrm>
            <a:off x="172021" y="851725"/>
            <a:ext cx="8841105" cy="3042285"/>
            <a:chOff x="172021" y="851725"/>
            <a:chExt cx="8841105" cy="3042285"/>
          </a:xfrm>
        </p:grpSpPr>
        <p:sp>
          <p:nvSpPr>
            <p:cNvPr id="10" name="object 10"/>
            <p:cNvSpPr/>
            <p:nvPr/>
          </p:nvSpPr>
          <p:spPr>
            <a:xfrm>
              <a:off x="3006089" y="1206246"/>
              <a:ext cx="5556885" cy="844550"/>
            </a:xfrm>
            <a:custGeom>
              <a:avLst/>
              <a:gdLst/>
              <a:ahLst/>
              <a:cxnLst/>
              <a:rect l="l" t="t" r="r" b="b"/>
              <a:pathLst>
                <a:path w="5556884" h="844550">
                  <a:moveTo>
                    <a:pt x="0" y="844295"/>
                  </a:moveTo>
                  <a:lnTo>
                    <a:pt x="794004" y="790955"/>
                  </a:lnTo>
                  <a:lnTo>
                    <a:pt x="1588008" y="816863"/>
                  </a:lnTo>
                  <a:lnTo>
                    <a:pt x="2380488" y="752855"/>
                  </a:lnTo>
                  <a:lnTo>
                    <a:pt x="3174492" y="394715"/>
                  </a:lnTo>
                  <a:lnTo>
                    <a:pt x="3968495" y="0"/>
                  </a:lnTo>
                  <a:lnTo>
                    <a:pt x="4762500" y="74675"/>
                  </a:lnTo>
                  <a:lnTo>
                    <a:pt x="5556504" y="160019"/>
                  </a:lnTo>
                </a:path>
              </a:pathLst>
            </a:custGeom>
            <a:ln w="22225">
              <a:solidFill>
                <a:srgbClr val="4471C4"/>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2964751" y="2008314"/>
              <a:ext cx="85725" cy="85725"/>
            </a:xfrm>
            <a:prstGeom prst="rect">
              <a:avLst/>
            </a:prstGeom>
          </p:spPr>
        </p:pic>
        <p:pic>
          <p:nvPicPr>
            <p:cNvPr id="12" name="object 12"/>
            <p:cNvPicPr/>
            <p:nvPr/>
          </p:nvPicPr>
          <p:blipFill>
            <a:blip r:embed="rId4" cstate="print"/>
            <a:stretch>
              <a:fillRect/>
            </a:stretch>
          </p:blipFill>
          <p:spPr>
            <a:xfrm>
              <a:off x="3757231" y="1954974"/>
              <a:ext cx="85725" cy="85725"/>
            </a:xfrm>
            <a:prstGeom prst="rect">
              <a:avLst/>
            </a:prstGeom>
          </p:spPr>
        </p:pic>
        <p:pic>
          <p:nvPicPr>
            <p:cNvPr id="13" name="object 13"/>
            <p:cNvPicPr/>
            <p:nvPr/>
          </p:nvPicPr>
          <p:blipFill>
            <a:blip r:embed="rId4" cstate="print"/>
            <a:stretch>
              <a:fillRect/>
            </a:stretch>
          </p:blipFill>
          <p:spPr>
            <a:xfrm>
              <a:off x="4551235" y="1979358"/>
              <a:ext cx="85725" cy="85725"/>
            </a:xfrm>
            <a:prstGeom prst="rect">
              <a:avLst/>
            </a:prstGeom>
          </p:spPr>
        </p:pic>
        <p:pic>
          <p:nvPicPr>
            <p:cNvPr id="14" name="object 14"/>
            <p:cNvPicPr/>
            <p:nvPr/>
          </p:nvPicPr>
          <p:blipFill>
            <a:blip r:embed="rId4" cstate="print"/>
            <a:stretch>
              <a:fillRect/>
            </a:stretch>
          </p:blipFill>
          <p:spPr>
            <a:xfrm>
              <a:off x="5345239" y="1915350"/>
              <a:ext cx="85725" cy="85725"/>
            </a:xfrm>
            <a:prstGeom prst="rect">
              <a:avLst/>
            </a:prstGeom>
          </p:spPr>
        </p:pic>
        <p:pic>
          <p:nvPicPr>
            <p:cNvPr id="15" name="object 15"/>
            <p:cNvPicPr/>
            <p:nvPr/>
          </p:nvPicPr>
          <p:blipFill>
            <a:blip r:embed="rId4" cstate="print"/>
            <a:stretch>
              <a:fillRect/>
            </a:stretch>
          </p:blipFill>
          <p:spPr>
            <a:xfrm>
              <a:off x="6139243" y="1557210"/>
              <a:ext cx="85725" cy="85725"/>
            </a:xfrm>
            <a:prstGeom prst="rect">
              <a:avLst/>
            </a:prstGeom>
          </p:spPr>
        </p:pic>
        <p:pic>
          <p:nvPicPr>
            <p:cNvPr id="16" name="object 16"/>
            <p:cNvPicPr/>
            <p:nvPr/>
          </p:nvPicPr>
          <p:blipFill>
            <a:blip r:embed="rId4" cstate="print"/>
            <a:stretch>
              <a:fillRect/>
            </a:stretch>
          </p:blipFill>
          <p:spPr>
            <a:xfrm>
              <a:off x="6933247" y="1162494"/>
              <a:ext cx="85725" cy="85725"/>
            </a:xfrm>
            <a:prstGeom prst="rect">
              <a:avLst/>
            </a:prstGeom>
          </p:spPr>
        </p:pic>
        <p:pic>
          <p:nvPicPr>
            <p:cNvPr id="17" name="object 17"/>
            <p:cNvPicPr/>
            <p:nvPr/>
          </p:nvPicPr>
          <p:blipFill>
            <a:blip r:embed="rId4" cstate="print"/>
            <a:stretch>
              <a:fillRect/>
            </a:stretch>
          </p:blipFill>
          <p:spPr>
            <a:xfrm>
              <a:off x="7725727" y="1238694"/>
              <a:ext cx="85725" cy="85725"/>
            </a:xfrm>
            <a:prstGeom prst="rect">
              <a:avLst/>
            </a:prstGeom>
          </p:spPr>
        </p:pic>
        <p:pic>
          <p:nvPicPr>
            <p:cNvPr id="18" name="object 18"/>
            <p:cNvPicPr/>
            <p:nvPr/>
          </p:nvPicPr>
          <p:blipFill>
            <a:blip r:embed="rId4" cstate="print"/>
            <a:stretch>
              <a:fillRect/>
            </a:stretch>
          </p:blipFill>
          <p:spPr>
            <a:xfrm>
              <a:off x="8519731" y="1324038"/>
              <a:ext cx="85725" cy="85725"/>
            </a:xfrm>
            <a:prstGeom prst="rect">
              <a:avLst/>
            </a:prstGeom>
          </p:spPr>
        </p:pic>
        <p:sp>
          <p:nvSpPr>
            <p:cNvPr id="19" name="object 19"/>
            <p:cNvSpPr/>
            <p:nvPr/>
          </p:nvSpPr>
          <p:spPr>
            <a:xfrm>
              <a:off x="176784" y="856488"/>
              <a:ext cx="8831580" cy="3032760"/>
            </a:xfrm>
            <a:custGeom>
              <a:avLst/>
              <a:gdLst/>
              <a:ahLst/>
              <a:cxnLst/>
              <a:rect l="l" t="t" r="r" b="b"/>
              <a:pathLst>
                <a:path w="8831580" h="3032760">
                  <a:moveTo>
                    <a:pt x="0" y="3032760"/>
                  </a:moveTo>
                  <a:lnTo>
                    <a:pt x="8831580" y="3032760"/>
                  </a:lnTo>
                  <a:lnTo>
                    <a:pt x="8831580" y="0"/>
                  </a:lnTo>
                  <a:lnTo>
                    <a:pt x="0" y="0"/>
                  </a:lnTo>
                  <a:lnTo>
                    <a:pt x="0" y="3032760"/>
                  </a:lnTo>
                  <a:close/>
                </a:path>
              </a:pathLst>
            </a:custGeom>
            <a:ln w="9525">
              <a:solidFill>
                <a:srgbClr val="000000"/>
              </a:solidFill>
            </a:ln>
          </p:spPr>
          <p:txBody>
            <a:bodyPr wrap="square" lIns="0" tIns="0" rIns="0" bIns="0" rtlCol="0"/>
            <a:lstStyle/>
            <a:p>
              <a:endParaRPr/>
            </a:p>
          </p:txBody>
        </p:sp>
      </p:grpSp>
      <p:sp>
        <p:nvSpPr>
          <p:cNvPr id="20" name="object 20"/>
          <p:cNvSpPr txBox="1"/>
          <p:nvPr/>
        </p:nvSpPr>
        <p:spPr>
          <a:xfrm>
            <a:off x="147101" y="4644131"/>
            <a:ext cx="8876030" cy="1359796"/>
          </a:xfrm>
          <a:prstGeom prst="rect">
            <a:avLst/>
          </a:prstGeom>
          <a:solidFill>
            <a:srgbClr val="1F3863"/>
          </a:solidFill>
          <a:ln w="12700">
            <a:solidFill>
              <a:srgbClr val="001F5F"/>
            </a:solidFill>
          </a:ln>
        </p:spPr>
        <p:txBody>
          <a:bodyPr vert="horz" wrap="square" lIns="0" tIns="8890" rIns="0" bIns="0" rtlCol="0">
            <a:spAutoFit/>
          </a:bodyPr>
          <a:lstStyle/>
          <a:p>
            <a:pPr marL="263525" marR="80645" indent="-172720" algn="just">
              <a:lnSpc>
                <a:spcPct val="150100"/>
              </a:lnSpc>
              <a:spcBef>
                <a:spcPts val="70"/>
              </a:spcBef>
              <a:buChar char="•"/>
              <a:tabLst>
                <a:tab pos="264160" algn="l"/>
              </a:tabLst>
            </a:pPr>
            <a:r>
              <a:rPr sz="1200" spc="-5" dirty="0">
                <a:solidFill>
                  <a:srgbClr val="FFFFFF"/>
                </a:solidFill>
                <a:latin typeface="Arial" panose="020B0604020202020204" pitchFamily="34" charset="0"/>
                <a:cs typeface="Arial" panose="020B0604020202020204" pitchFamily="34" charset="0"/>
              </a:rPr>
              <a:t>The </a:t>
            </a:r>
            <a:r>
              <a:rPr sz="1200" spc="-10" dirty="0">
                <a:solidFill>
                  <a:srgbClr val="FFFFFF"/>
                </a:solidFill>
                <a:latin typeface="Arial" panose="020B0604020202020204" pitchFamily="34" charset="0"/>
                <a:cs typeface="Arial" panose="020B0604020202020204" pitchFamily="34" charset="0"/>
              </a:rPr>
              <a:t>surge in </a:t>
            </a:r>
            <a:r>
              <a:rPr sz="1200" spc="-5" dirty="0">
                <a:solidFill>
                  <a:srgbClr val="FFFFFF"/>
                </a:solidFill>
                <a:latin typeface="Arial" panose="020B0604020202020204" pitchFamily="34" charset="0"/>
                <a:cs typeface="Arial" panose="020B0604020202020204" pitchFamily="34" charset="0"/>
              </a:rPr>
              <a:t>the prices of technical </a:t>
            </a:r>
            <a:r>
              <a:rPr sz="1200" spc="-10" dirty="0">
                <a:solidFill>
                  <a:srgbClr val="FFFFFF"/>
                </a:solidFill>
                <a:latin typeface="Arial" panose="020B0604020202020204" pitchFamily="34" charset="0"/>
                <a:cs typeface="Arial" panose="020B0604020202020204" pitchFamily="34" charset="0"/>
              </a:rPr>
              <a:t>grade </a:t>
            </a:r>
            <a:r>
              <a:rPr sz="1200" spc="-5" dirty="0">
                <a:solidFill>
                  <a:srgbClr val="FFFFFF"/>
                </a:solidFill>
                <a:latin typeface="Arial" panose="020B0604020202020204" pitchFamily="34" charset="0"/>
                <a:cs typeface="Arial" panose="020B0604020202020204" pitchFamily="34" charset="0"/>
              </a:rPr>
              <a:t>urea is </a:t>
            </a:r>
            <a:r>
              <a:rPr sz="1200" spc="-10" dirty="0">
                <a:solidFill>
                  <a:srgbClr val="FFFFFF"/>
                </a:solidFill>
                <a:latin typeface="Arial" panose="020B0604020202020204" pitchFamily="34" charset="0"/>
                <a:cs typeface="Arial" panose="020B0604020202020204" pitchFamily="34" charset="0"/>
              </a:rPr>
              <a:t>due </a:t>
            </a:r>
            <a:r>
              <a:rPr sz="1200" dirty="0">
                <a:solidFill>
                  <a:srgbClr val="FFFFFF"/>
                </a:solidFill>
                <a:latin typeface="Arial" panose="020B0604020202020204" pitchFamily="34" charset="0"/>
                <a:cs typeface="Arial" panose="020B0604020202020204" pitchFamily="34" charset="0"/>
              </a:rPr>
              <a:t>to </a:t>
            </a:r>
            <a:r>
              <a:rPr sz="1200" spc="-5" dirty="0">
                <a:solidFill>
                  <a:srgbClr val="FFFFFF"/>
                </a:solidFill>
                <a:latin typeface="Arial" panose="020B0604020202020204" pitchFamily="34" charset="0"/>
                <a:cs typeface="Arial" panose="020B0604020202020204" pitchFamily="34" charset="0"/>
              </a:rPr>
              <a:t>trade disruptions caused </a:t>
            </a:r>
            <a:r>
              <a:rPr sz="1200" spc="-10" dirty="0">
                <a:solidFill>
                  <a:srgbClr val="FFFFFF"/>
                </a:solidFill>
                <a:latin typeface="Arial" panose="020B0604020202020204" pitchFamily="34" charset="0"/>
                <a:cs typeface="Arial" panose="020B0604020202020204" pitchFamily="34" charset="0"/>
              </a:rPr>
              <a:t>by </a:t>
            </a:r>
            <a:r>
              <a:rPr sz="1200" dirty="0">
                <a:solidFill>
                  <a:srgbClr val="FFFFFF"/>
                </a:solidFill>
                <a:latin typeface="Arial" panose="020B0604020202020204" pitchFamily="34" charset="0"/>
                <a:cs typeface="Arial" panose="020B0604020202020204" pitchFamily="34" charset="0"/>
              </a:rPr>
              <a:t>the </a:t>
            </a:r>
            <a:r>
              <a:rPr sz="1200" spc="-5" dirty="0">
                <a:solidFill>
                  <a:srgbClr val="FFFFFF"/>
                </a:solidFill>
                <a:latin typeface="Arial" panose="020B0604020202020204" pitchFamily="34" charset="0"/>
                <a:cs typeface="Arial" panose="020B0604020202020204" pitchFamily="34" charset="0"/>
              </a:rPr>
              <a:t>Ukraine-Russian conflict and </a:t>
            </a:r>
            <a:r>
              <a:rPr sz="1200"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restrictions </a:t>
            </a:r>
            <a:r>
              <a:rPr sz="1200" dirty="0">
                <a:solidFill>
                  <a:srgbClr val="FFFFFF"/>
                </a:solidFill>
                <a:latin typeface="Arial" panose="020B0604020202020204" pitchFamily="34" charset="0"/>
                <a:cs typeface="Arial" panose="020B0604020202020204" pitchFamily="34" charset="0"/>
              </a:rPr>
              <a:t>on </a:t>
            </a:r>
            <a:r>
              <a:rPr sz="1200" spc="-5" dirty="0">
                <a:solidFill>
                  <a:srgbClr val="FFFFFF"/>
                </a:solidFill>
                <a:latin typeface="Arial" panose="020B0604020202020204" pitchFamily="34" charset="0"/>
                <a:cs typeface="Arial" panose="020B0604020202020204" pitchFamily="34" charset="0"/>
              </a:rPr>
              <a:t>urea imports imposed </a:t>
            </a:r>
            <a:r>
              <a:rPr sz="1200" dirty="0">
                <a:solidFill>
                  <a:srgbClr val="FFFFFF"/>
                </a:solidFill>
                <a:latin typeface="Arial" panose="020B0604020202020204" pitchFamily="34" charset="0"/>
                <a:cs typeface="Arial" panose="020B0604020202020204" pitchFamily="34" charset="0"/>
              </a:rPr>
              <a:t>by </a:t>
            </a:r>
            <a:r>
              <a:rPr sz="1200" spc="-5" dirty="0">
                <a:solidFill>
                  <a:srgbClr val="FFFFFF"/>
                </a:solidFill>
                <a:latin typeface="Arial" panose="020B0604020202020204" pitchFamily="34" charset="0"/>
                <a:cs typeface="Arial" panose="020B0604020202020204" pitchFamily="34" charset="0"/>
              </a:rPr>
              <a:t>China since October 2021. </a:t>
            </a:r>
            <a:r>
              <a:rPr sz="1200" spc="-10" dirty="0">
                <a:solidFill>
                  <a:srgbClr val="FFFFFF"/>
                </a:solidFill>
                <a:latin typeface="Arial" panose="020B0604020202020204" pitchFamily="34" charset="0"/>
                <a:cs typeface="Arial" panose="020B0604020202020204" pitchFamily="34" charset="0"/>
              </a:rPr>
              <a:t>Moreover, </a:t>
            </a:r>
            <a:r>
              <a:rPr sz="1200" spc="-5" dirty="0">
                <a:solidFill>
                  <a:srgbClr val="FFFFFF"/>
                </a:solidFill>
                <a:latin typeface="Arial" panose="020B0604020202020204" pitchFamily="34" charset="0"/>
                <a:cs typeface="Arial" panose="020B0604020202020204" pitchFamily="34" charset="0"/>
              </a:rPr>
              <a:t>the impact of covid-19 has surged </a:t>
            </a:r>
            <a:r>
              <a:rPr sz="1200" dirty="0">
                <a:solidFill>
                  <a:srgbClr val="FFFFFF"/>
                </a:solidFill>
                <a:latin typeface="Arial" panose="020B0604020202020204" pitchFamily="34" charset="0"/>
                <a:cs typeface="Arial" panose="020B0604020202020204" pitchFamily="34" charset="0"/>
              </a:rPr>
              <a:t>the </a:t>
            </a:r>
            <a:r>
              <a:rPr sz="1200" spc="-5" dirty="0">
                <a:solidFill>
                  <a:srgbClr val="FFFFFF"/>
                </a:solidFill>
                <a:latin typeface="Arial" panose="020B0604020202020204" pitchFamily="34" charset="0"/>
                <a:cs typeface="Arial" panose="020B0604020202020204" pitchFamily="34" charset="0"/>
              </a:rPr>
              <a:t>prices </a:t>
            </a:r>
            <a:r>
              <a:rPr sz="1200" spc="-10" dirty="0">
                <a:solidFill>
                  <a:srgbClr val="FFFFFF"/>
                </a:solidFill>
                <a:latin typeface="Arial" panose="020B0604020202020204" pitchFamily="34" charset="0"/>
                <a:cs typeface="Arial" panose="020B0604020202020204" pitchFamily="34" charset="0"/>
              </a:rPr>
              <a:t>of </a:t>
            </a:r>
            <a:r>
              <a:rPr sz="1200" spc="-5" dirty="0">
                <a:solidFill>
                  <a:srgbClr val="FFFFFF"/>
                </a:solidFill>
                <a:latin typeface="Arial" panose="020B0604020202020204" pitchFamily="34" charset="0"/>
                <a:cs typeface="Arial" panose="020B0604020202020204" pitchFamily="34" charset="0"/>
              </a:rPr>
              <a:t> </a:t>
            </a:r>
            <a:r>
              <a:rPr sz="1200" dirty="0">
                <a:solidFill>
                  <a:srgbClr val="FFFFFF"/>
                </a:solidFill>
                <a:latin typeface="Arial" panose="020B0604020202020204" pitchFamily="34" charset="0"/>
                <a:cs typeface="Arial" panose="020B0604020202020204" pitchFamily="34" charset="0"/>
              </a:rPr>
              <a:t>technical</a:t>
            </a:r>
            <a:r>
              <a:rPr sz="1200" spc="-30"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grade</a:t>
            </a:r>
            <a:r>
              <a:rPr sz="1200" spc="-15"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urea</a:t>
            </a:r>
            <a:r>
              <a:rPr sz="1200" spc="-15"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due</a:t>
            </a:r>
            <a:r>
              <a:rPr sz="1200" spc="-15" dirty="0">
                <a:solidFill>
                  <a:srgbClr val="FFFFFF"/>
                </a:solidFill>
                <a:latin typeface="Arial" panose="020B0604020202020204" pitchFamily="34" charset="0"/>
                <a:cs typeface="Arial" panose="020B0604020202020204" pitchFamily="34" charset="0"/>
              </a:rPr>
              <a:t> </a:t>
            </a:r>
            <a:r>
              <a:rPr sz="1200" dirty="0">
                <a:solidFill>
                  <a:srgbClr val="FFFFFF"/>
                </a:solidFill>
                <a:latin typeface="Arial" panose="020B0604020202020204" pitchFamily="34" charset="0"/>
                <a:cs typeface="Arial" panose="020B0604020202020204" pitchFamily="34" charset="0"/>
              </a:rPr>
              <a:t>to</a:t>
            </a:r>
            <a:r>
              <a:rPr sz="1200" spc="-5" dirty="0">
                <a:solidFill>
                  <a:srgbClr val="FFFFFF"/>
                </a:solidFill>
                <a:latin typeface="Arial" panose="020B0604020202020204" pitchFamily="34" charset="0"/>
                <a:cs typeface="Arial" panose="020B0604020202020204" pitchFamily="34" charset="0"/>
              </a:rPr>
              <a:t> disruptions</a:t>
            </a:r>
            <a:r>
              <a:rPr sz="1200" spc="-20"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in</a:t>
            </a:r>
            <a:r>
              <a:rPr sz="1200" dirty="0">
                <a:solidFill>
                  <a:srgbClr val="FFFFFF"/>
                </a:solidFill>
                <a:latin typeface="Arial" panose="020B0604020202020204" pitchFamily="34" charset="0"/>
                <a:cs typeface="Arial" panose="020B0604020202020204" pitchFamily="34" charset="0"/>
              </a:rPr>
              <a:t> the</a:t>
            </a:r>
            <a:r>
              <a:rPr sz="1200" spc="-5" dirty="0">
                <a:solidFill>
                  <a:srgbClr val="FFFFFF"/>
                </a:solidFill>
                <a:latin typeface="Arial" panose="020B0604020202020204" pitchFamily="34" charset="0"/>
                <a:cs typeface="Arial" panose="020B0604020202020204" pitchFamily="34" charset="0"/>
              </a:rPr>
              <a:t> supply</a:t>
            </a:r>
            <a:r>
              <a:rPr sz="1200" spc="-30"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chain</a:t>
            </a:r>
            <a:r>
              <a:rPr sz="1200"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impacting</a:t>
            </a:r>
            <a:r>
              <a:rPr sz="1200" spc="-35" dirty="0">
                <a:solidFill>
                  <a:srgbClr val="FFFFFF"/>
                </a:solidFill>
                <a:latin typeface="Arial" panose="020B0604020202020204" pitchFamily="34" charset="0"/>
                <a:cs typeface="Arial" panose="020B0604020202020204" pitchFamily="34" charset="0"/>
              </a:rPr>
              <a:t> </a:t>
            </a:r>
            <a:r>
              <a:rPr sz="1200" dirty="0">
                <a:solidFill>
                  <a:srgbClr val="FFFFFF"/>
                </a:solidFill>
                <a:latin typeface="Arial" panose="020B0604020202020204" pitchFamily="34" charset="0"/>
                <a:cs typeface="Arial" panose="020B0604020202020204" pitchFamily="34" charset="0"/>
              </a:rPr>
              <a:t>the</a:t>
            </a:r>
            <a:r>
              <a:rPr sz="1200" spc="5"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trade</a:t>
            </a:r>
            <a:r>
              <a:rPr sz="1200" spc="-10" dirty="0">
                <a:solidFill>
                  <a:srgbClr val="FFFFFF"/>
                </a:solidFill>
                <a:latin typeface="Arial" panose="020B0604020202020204" pitchFamily="34" charset="0"/>
                <a:cs typeface="Arial" panose="020B0604020202020204" pitchFamily="34" charset="0"/>
              </a:rPr>
              <a:t> </a:t>
            </a:r>
            <a:r>
              <a:rPr sz="1200" dirty="0">
                <a:solidFill>
                  <a:srgbClr val="FFFFFF"/>
                </a:solidFill>
                <a:latin typeface="Arial" panose="020B0604020202020204" pitchFamily="34" charset="0"/>
                <a:cs typeface="Arial" panose="020B0604020202020204" pitchFamily="34" charset="0"/>
              </a:rPr>
              <a:t>(Imports</a:t>
            </a:r>
            <a:r>
              <a:rPr sz="1200" spc="-5" dirty="0">
                <a:solidFill>
                  <a:srgbClr val="FFFFFF"/>
                </a:solidFill>
                <a:latin typeface="Arial" panose="020B0604020202020204" pitchFamily="34" charset="0"/>
                <a:cs typeface="Arial" panose="020B0604020202020204" pitchFamily="34" charset="0"/>
              </a:rPr>
              <a:t> and</a:t>
            </a:r>
            <a:r>
              <a:rPr sz="1200" spc="-20"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Exports)</a:t>
            </a:r>
            <a:endParaRPr sz="1200" dirty="0">
              <a:latin typeface="Arial" panose="020B0604020202020204" pitchFamily="34" charset="0"/>
              <a:cs typeface="Arial" panose="020B0604020202020204" pitchFamily="34" charset="0"/>
            </a:endParaRPr>
          </a:p>
          <a:p>
            <a:pPr marL="263525" marR="81915" indent="-172720" algn="just">
              <a:lnSpc>
                <a:spcPct val="150000"/>
              </a:lnSpc>
              <a:buChar char="•"/>
              <a:tabLst>
                <a:tab pos="264160" algn="l"/>
              </a:tabLst>
            </a:pPr>
            <a:r>
              <a:rPr sz="1200" spc="-5" dirty="0">
                <a:solidFill>
                  <a:srgbClr val="FFFFFF"/>
                </a:solidFill>
                <a:latin typeface="Arial" panose="020B0604020202020204" pitchFamily="34" charset="0"/>
                <a:cs typeface="Arial" panose="020B0604020202020204" pitchFamily="34" charset="0"/>
              </a:rPr>
              <a:t>The </a:t>
            </a:r>
            <a:r>
              <a:rPr sz="1200" spc="-10" dirty="0">
                <a:solidFill>
                  <a:srgbClr val="FFFFFF"/>
                </a:solidFill>
                <a:latin typeface="Arial" panose="020B0604020202020204" pitchFamily="34" charset="0"/>
                <a:cs typeface="Arial" panose="020B0604020202020204" pitchFamily="34" charset="0"/>
              </a:rPr>
              <a:t>ongoing </a:t>
            </a:r>
            <a:r>
              <a:rPr sz="1200" spc="-5" dirty="0">
                <a:solidFill>
                  <a:srgbClr val="FFFFFF"/>
                </a:solidFill>
                <a:latin typeface="Arial" panose="020B0604020202020204" pitchFamily="34" charset="0"/>
                <a:cs typeface="Arial" panose="020B0604020202020204" pitchFamily="34" charset="0"/>
              </a:rPr>
              <a:t>conflict </a:t>
            </a:r>
            <a:r>
              <a:rPr sz="1200" spc="-10" dirty="0">
                <a:solidFill>
                  <a:srgbClr val="FFFFFF"/>
                </a:solidFill>
                <a:latin typeface="Arial" panose="020B0604020202020204" pitchFamily="34" charset="0"/>
                <a:cs typeface="Arial" panose="020B0604020202020204" pitchFamily="34" charset="0"/>
              </a:rPr>
              <a:t>between </a:t>
            </a:r>
            <a:r>
              <a:rPr sz="1200" spc="-5" dirty="0">
                <a:solidFill>
                  <a:srgbClr val="FFFFFF"/>
                </a:solidFill>
                <a:latin typeface="Arial" panose="020B0604020202020204" pitchFamily="34" charset="0"/>
                <a:cs typeface="Arial" panose="020B0604020202020204" pitchFamily="34" charset="0"/>
              </a:rPr>
              <a:t>Russia and Ukraine </a:t>
            </a:r>
            <a:r>
              <a:rPr sz="1200" spc="-10" dirty="0">
                <a:solidFill>
                  <a:srgbClr val="FFFFFF"/>
                </a:solidFill>
                <a:latin typeface="Arial" panose="020B0604020202020204" pitchFamily="34" charset="0"/>
                <a:cs typeface="Arial" panose="020B0604020202020204" pitchFamily="34" charset="0"/>
              </a:rPr>
              <a:t>and </a:t>
            </a:r>
            <a:r>
              <a:rPr sz="1200" spc="-5" dirty="0">
                <a:solidFill>
                  <a:srgbClr val="FFFFFF"/>
                </a:solidFill>
                <a:latin typeface="Arial" panose="020B0604020202020204" pitchFamily="34" charset="0"/>
                <a:cs typeface="Arial" panose="020B0604020202020204" pitchFamily="34" charset="0"/>
              </a:rPr>
              <a:t>the impact of covid-19 are expected </a:t>
            </a:r>
            <a:r>
              <a:rPr sz="1200" dirty="0">
                <a:solidFill>
                  <a:srgbClr val="FFFFFF"/>
                </a:solidFill>
                <a:latin typeface="Arial" panose="020B0604020202020204" pitchFamily="34" charset="0"/>
                <a:cs typeface="Arial" panose="020B0604020202020204" pitchFamily="34" charset="0"/>
              </a:rPr>
              <a:t>to </a:t>
            </a:r>
            <a:r>
              <a:rPr sz="1200" spc="-5" dirty="0">
                <a:solidFill>
                  <a:srgbClr val="FFFFFF"/>
                </a:solidFill>
                <a:latin typeface="Arial" panose="020B0604020202020204" pitchFamily="34" charset="0"/>
                <a:cs typeface="Arial" panose="020B0604020202020204" pitchFamily="34" charset="0"/>
              </a:rPr>
              <a:t>reduce </a:t>
            </a:r>
            <a:r>
              <a:rPr sz="1200" dirty="0">
                <a:solidFill>
                  <a:srgbClr val="FFFFFF"/>
                </a:solidFill>
                <a:latin typeface="Arial" panose="020B0604020202020204" pitchFamily="34" charset="0"/>
                <a:cs typeface="Arial" panose="020B0604020202020204" pitchFamily="34" charset="0"/>
              </a:rPr>
              <a:t>its </a:t>
            </a:r>
            <a:r>
              <a:rPr sz="1200" spc="-5" dirty="0">
                <a:solidFill>
                  <a:srgbClr val="FFFFFF"/>
                </a:solidFill>
                <a:latin typeface="Arial" panose="020B0604020202020204" pitchFamily="34" charset="0"/>
                <a:cs typeface="Arial" panose="020B0604020202020204" pitchFamily="34" charset="0"/>
              </a:rPr>
              <a:t>effect Post </a:t>
            </a:r>
            <a:r>
              <a:rPr sz="1200" spc="5" dirty="0">
                <a:solidFill>
                  <a:srgbClr val="FFFFFF"/>
                </a:solidFill>
                <a:latin typeface="Arial" panose="020B0604020202020204" pitchFamily="34" charset="0"/>
                <a:cs typeface="Arial" panose="020B0604020202020204" pitchFamily="34" charset="0"/>
              </a:rPr>
              <a:t>FY </a:t>
            </a:r>
            <a:r>
              <a:rPr sz="1200" spc="-5" dirty="0">
                <a:solidFill>
                  <a:srgbClr val="FFFFFF"/>
                </a:solidFill>
                <a:latin typeface="Arial" panose="020B0604020202020204" pitchFamily="34" charset="0"/>
                <a:cs typeface="Arial" panose="020B0604020202020204" pitchFamily="34" charset="0"/>
              </a:rPr>
              <a:t>2023. </a:t>
            </a:r>
            <a:r>
              <a:rPr sz="1200" dirty="0">
                <a:solidFill>
                  <a:srgbClr val="FFFFFF"/>
                </a:solidFill>
                <a:latin typeface="Arial" panose="020B0604020202020204" pitchFamily="34" charset="0"/>
                <a:cs typeface="Arial" panose="020B0604020202020204" pitchFamily="34" charset="0"/>
              </a:rPr>
              <a:t>It </a:t>
            </a:r>
            <a:r>
              <a:rPr sz="1200" spc="5" dirty="0">
                <a:solidFill>
                  <a:srgbClr val="FFFFFF"/>
                </a:solidFill>
                <a:latin typeface="Arial" panose="020B0604020202020204" pitchFamily="34" charset="0"/>
                <a:cs typeface="Arial" panose="020B0604020202020204" pitchFamily="34" charset="0"/>
              </a:rPr>
              <a:t> </a:t>
            </a:r>
            <a:r>
              <a:rPr sz="1200" spc="-10" dirty="0">
                <a:solidFill>
                  <a:srgbClr val="FFFFFF"/>
                </a:solidFill>
                <a:latin typeface="Arial" panose="020B0604020202020204" pitchFamily="34" charset="0"/>
                <a:cs typeface="Arial" panose="020B0604020202020204" pitchFamily="34" charset="0"/>
              </a:rPr>
              <a:t>will</a:t>
            </a:r>
            <a:r>
              <a:rPr sz="1200" spc="10"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help</a:t>
            </a:r>
            <a:r>
              <a:rPr sz="1200" spc="-30" dirty="0">
                <a:solidFill>
                  <a:srgbClr val="FFFFFF"/>
                </a:solidFill>
                <a:latin typeface="Arial" panose="020B0604020202020204" pitchFamily="34" charset="0"/>
                <a:cs typeface="Arial" panose="020B0604020202020204" pitchFamily="34" charset="0"/>
              </a:rPr>
              <a:t> </a:t>
            </a:r>
            <a:r>
              <a:rPr sz="1200" dirty="0">
                <a:solidFill>
                  <a:srgbClr val="FFFFFF"/>
                </a:solidFill>
                <a:latin typeface="Arial" panose="020B0604020202020204" pitchFamily="34" charset="0"/>
                <a:cs typeface="Arial" panose="020B0604020202020204" pitchFamily="34" charset="0"/>
              </a:rPr>
              <a:t>to</a:t>
            </a:r>
            <a:r>
              <a:rPr sz="1200" spc="5"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stabilize</a:t>
            </a:r>
            <a:r>
              <a:rPr sz="1200" spc="-15" dirty="0">
                <a:solidFill>
                  <a:srgbClr val="FFFFFF"/>
                </a:solidFill>
                <a:latin typeface="Arial" panose="020B0604020202020204" pitchFamily="34" charset="0"/>
                <a:cs typeface="Arial" panose="020B0604020202020204" pitchFamily="34" charset="0"/>
              </a:rPr>
              <a:t> </a:t>
            </a:r>
            <a:r>
              <a:rPr sz="1200" dirty="0">
                <a:solidFill>
                  <a:srgbClr val="FFFFFF"/>
                </a:solidFill>
                <a:latin typeface="Arial" panose="020B0604020202020204" pitchFamily="34" charset="0"/>
                <a:cs typeface="Arial" panose="020B0604020202020204" pitchFamily="34" charset="0"/>
              </a:rPr>
              <a:t>the</a:t>
            </a:r>
            <a:r>
              <a:rPr sz="1200" spc="-5" dirty="0">
                <a:solidFill>
                  <a:srgbClr val="FFFFFF"/>
                </a:solidFill>
                <a:latin typeface="Arial" panose="020B0604020202020204" pitchFamily="34" charset="0"/>
                <a:cs typeface="Arial" panose="020B0604020202020204" pitchFamily="34" charset="0"/>
              </a:rPr>
              <a:t> price in FY</a:t>
            </a:r>
            <a:r>
              <a:rPr sz="1200" spc="-15"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2024</a:t>
            </a:r>
            <a:r>
              <a:rPr sz="1200" spc="-30"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and</a:t>
            </a:r>
            <a:r>
              <a:rPr sz="1200" spc="-20"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FY</a:t>
            </a:r>
            <a:r>
              <a:rPr sz="1200" spc="-20"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2025</a:t>
            </a:r>
            <a:r>
              <a:rPr sz="1200" spc="-30" dirty="0">
                <a:solidFill>
                  <a:srgbClr val="FFFFFF"/>
                </a:solidFill>
                <a:latin typeface="Arial" panose="020B0604020202020204" pitchFamily="34" charset="0"/>
                <a:cs typeface="Arial" panose="020B0604020202020204" pitchFamily="34" charset="0"/>
              </a:rPr>
              <a:t> </a:t>
            </a:r>
            <a:r>
              <a:rPr sz="1200" spc="-5" dirty="0">
                <a:solidFill>
                  <a:srgbClr val="FFFFFF"/>
                </a:solidFill>
                <a:latin typeface="Arial" panose="020B0604020202020204" pitchFamily="34" charset="0"/>
                <a:cs typeface="Arial" panose="020B0604020202020204" pitchFamily="34" charset="0"/>
              </a:rPr>
              <a:t>onwards.</a:t>
            </a:r>
            <a:endParaRP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1212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A0403-07EA-8DD6-A8C3-6737437A0FE5}"/>
              </a:ext>
            </a:extLst>
          </p:cNvPr>
          <p:cNvSpPr>
            <a:spLocks noGrp="1"/>
          </p:cNvSpPr>
          <p:nvPr>
            <p:ph type="body" sz="quarter" idx="14"/>
          </p:nvPr>
        </p:nvSpPr>
        <p:spPr/>
        <p:txBody>
          <a:bodyPr>
            <a:normAutofit/>
          </a:bodyPr>
          <a:lstStyle/>
          <a:p>
            <a:r>
              <a:rPr lang="en-US" sz="1400" dirty="0">
                <a:solidFill>
                  <a:schemeClr val="tx1"/>
                </a:solidFill>
                <a:latin typeface="Arial" panose="020B0604020202020204" pitchFamily="34" charset="0"/>
              </a:rPr>
              <a:t>Value Chain Analysis- Diesel Exhaust Fluid</a:t>
            </a:r>
          </a:p>
        </p:txBody>
      </p:sp>
      <p:grpSp>
        <p:nvGrpSpPr>
          <p:cNvPr id="27" name="Group 26">
            <a:extLst>
              <a:ext uri="{FF2B5EF4-FFF2-40B4-BE49-F238E27FC236}">
                <a16:creationId xmlns:a16="http://schemas.microsoft.com/office/drawing/2014/main" id="{1F97D923-24C3-2C25-EA46-D171152E6851}"/>
              </a:ext>
            </a:extLst>
          </p:cNvPr>
          <p:cNvGrpSpPr/>
          <p:nvPr/>
        </p:nvGrpSpPr>
        <p:grpSpPr>
          <a:xfrm>
            <a:off x="1465943" y="911812"/>
            <a:ext cx="7213531" cy="3957731"/>
            <a:chOff x="5110514" y="844608"/>
            <a:chExt cx="4015343" cy="3820448"/>
          </a:xfrm>
        </p:grpSpPr>
        <p:grpSp>
          <p:nvGrpSpPr>
            <p:cNvPr id="34" name="Group 33">
              <a:extLst>
                <a:ext uri="{FF2B5EF4-FFF2-40B4-BE49-F238E27FC236}">
                  <a16:creationId xmlns:a16="http://schemas.microsoft.com/office/drawing/2014/main" id="{4F7A4D63-FA62-9289-B7E6-2F29A6DADA02}"/>
                </a:ext>
              </a:extLst>
            </p:cNvPr>
            <p:cNvGrpSpPr/>
            <p:nvPr/>
          </p:nvGrpSpPr>
          <p:grpSpPr>
            <a:xfrm>
              <a:off x="5110514" y="2817500"/>
              <a:ext cx="3926130" cy="1847556"/>
              <a:chOff x="4025384" y="2549234"/>
              <a:chExt cx="5023037" cy="2038857"/>
            </a:xfrm>
          </p:grpSpPr>
          <p:sp>
            <p:nvSpPr>
              <p:cNvPr id="37" name="TextBox 36">
                <a:extLst>
                  <a:ext uri="{FF2B5EF4-FFF2-40B4-BE49-F238E27FC236}">
                    <a16:creationId xmlns:a16="http://schemas.microsoft.com/office/drawing/2014/main" id="{4FE1F602-BC6E-2B5C-D814-7A96B5009D0A}"/>
                  </a:ext>
                </a:extLst>
              </p:cNvPr>
              <p:cNvSpPr txBox="1"/>
              <p:nvPr/>
            </p:nvSpPr>
            <p:spPr>
              <a:xfrm>
                <a:off x="4025384" y="2549234"/>
                <a:ext cx="3488041" cy="295077"/>
              </a:xfrm>
              <a:prstGeom prst="rect">
                <a:avLst/>
              </a:prstGeom>
              <a:solidFill>
                <a:schemeClr val="tx1"/>
              </a:solid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Distributor/Agents </a:t>
                </a:r>
                <a:endParaRPr lang="en-IN" sz="1200" dirty="0">
                  <a:solidFill>
                    <a:schemeClr val="bg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A067A43-77AF-8EB9-9CC6-BEAEC7D6BED0}"/>
                  </a:ext>
                </a:extLst>
              </p:cNvPr>
              <p:cNvSpPr txBox="1"/>
              <p:nvPr/>
            </p:nvSpPr>
            <p:spPr>
              <a:xfrm>
                <a:off x="5429738" y="4293014"/>
                <a:ext cx="3618683" cy="295077"/>
              </a:xfrm>
              <a:prstGeom prst="rect">
                <a:avLst/>
              </a:prstGeom>
              <a:solidFill>
                <a:schemeClr val="tx1"/>
              </a:solid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End User  </a:t>
                </a:r>
                <a:endParaRPr lang="en-IN" sz="1200" dirty="0">
                  <a:solidFill>
                    <a:schemeClr val="bg1"/>
                  </a:solidFill>
                  <a:latin typeface="Arial" panose="020B0604020202020204" pitchFamily="34" charset="0"/>
                  <a:cs typeface="Arial" panose="020B0604020202020204" pitchFamily="34" charset="0"/>
                </a:endParaRPr>
              </a:p>
            </p:txBody>
          </p:sp>
        </p:grpSp>
        <p:sp>
          <p:nvSpPr>
            <p:cNvPr id="29" name="TextBox 28">
              <a:extLst>
                <a:ext uri="{FF2B5EF4-FFF2-40B4-BE49-F238E27FC236}">
                  <a16:creationId xmlns:a16="http://schemas.microsoft.com/office/drawing/2014/main" id="{6CD1BCB3-1320-E15C-0CC3-FB17CC12AB87}"/>
                </a:ext>
              </a:extLst>
            </p:cNvPr>
            <p:cNvSpPr txBox="1"/>
            <p:nvPr/>
          </p:nvSpPr>
          <p:spPr>
            <a:xfrm>
              <a:off x="5239657" y="844608"/>
              <a:ext cx="3886200" cy="267391"/>
            </a:xfrm>
            <a:prstGeom prst="rect">
              <a:avLst/>
            </a:prstGeom>
            <a:solidFill>
              <a:schemeClr val="tx1"/>
            </a:solid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Manufacturer/Producer </a:t>
              </a:r>
              <a:endParaRPr lang="en-IN" sz="1200" dirty="0">
                <a:solidFill>
                  <a:schemeClr val="bg1"/>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D8AB6356-6155-7904-E78F-CA273079FF28}"/>
                </a:ext>
              </a:extLst>
            </p:cNvPr>
            <p:cNvCxnSpPr>
              <a:cxnSpLocks/>
            </p:cNvCxnSpPr>
            <p:nvPr/>
          </p:nvCxnSpPr>
          <p:spPr>
            <a:xfrm>
              <a:off x="8305800" y="1140761"/>
              <a:ext cx="0" cy="211297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2508FD-6477-DFD3-BF8D-CC07732F307D}"/>
                </a:ext>
              </a:extLst>
            </p:cNvPr>
            <p:cNvCxnSpPr>
              <a:cxnSpLocks/>
            </p:cNvCxnSpPr>
            <p:nvPr/>
          </p:nvCxnSpPr>
          <p:spPr>
            <a:xfrm>
              <a:off x="8305800" y="3253737"/>
              <a:ext cx="0" cy="1143928"/>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4E48326-3C8A-1582-FF96-EA4610212A89}"/>
                </a:ext>
              </a:extLst>
            </p:cNvPr>
            <p:cNvSpPr txBox="1"/>
            <p:nvPr/>
          </p:nvSpPr>
          <p:spPr>
            <a:xfrm>
              <a:off x="7372340" y="2268466"/>
              <a:ext cx="1074718" cy="38623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Margin: 10% to 15%</a:t>
              </a:r>
              <a:endParaRPr lang="en-IN" sz="1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1C4C9C2-45BB-E2C2-A707-A2FAFCF4CD00}"/>
                </a:ext>
              </a:extLst>
            </p:cNvPr>
            <p:cNvSpPr txBox="1"/>
            <p:nvPr/>
          </p:nvSpPr>
          <p:spPr>
            <a:xfrm>
              <a:off x="5303260" y="2099914"/>
              <a:ext cx="1074718" cy="38623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Margin: 10% to 13%</a:t>
              </a:r>
              <a:endParaRPr lang="en-IN" sz="10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48092B7-ABB1-5ED1-7B35-4702E81EDF91}"/>
                </a:ext>
              </a:extLst>
            </p:cNvPr>
            <p:cNvSpPr txBox="1"/>
            <p:nvPr/>
          </p:nvSpPr>
          <p:spPr>
            <a:xfrm>
              <a:off x="5398965" y="3531720"/>
              <a:ext cx="1074718" cy="38623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Margin: 5% to 7%</a:t>
              </a:r>
              <a:endParaRPr lang="en-IN" sz="1000" dirty="0">
                <a:latin typeface="Arial" panose="020B0604020202020204"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490CCF3D-19A6-6215-830E-4D4869AF4968}"/>
              </a:ext>
            </a:extLst>
          </p:cNvPr>
          <p:cNvCxnSpPr>
            <a:cxnSpLocks/>
          </p:cNvCxnSpPr>
          <p:nvPr/>
        </p:nvCxnSpPr>
        <p:spPr>
          <a:xfrm>
            <a:off x="3787994" y="3198530"/>
            <a:ext cx="0" cy="1394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A213EBE8-8CC1-B17D-7524-B3BD822D106E}"/>
              </a:ext>
            </a:extLst>
          </p:cNvPr>
          <p:cNvSpPr/>
          <p:nvPr/>
        </p:nvSpPr>
        <p:spPr>
          <a:xfrm>
            <a:off x="154659" y="5017459"/>
            <a:ext cx="8834681" cy="1597958"/>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The profit margin for Diesel Exhaust Fluid manufacture is ranging from 10% to 15%. Whereas Distributor/Agents margin is between 5% to 7% .</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Manufacturer while dealing directly with the end user take profit ranging from 10% to 15% depending upon the nature of contract that depends upon quantity, payment terms etc.</a:t>
            </a:r>
            <a:endParaRPr lang="en-IN" sz="1200" dirty="0">
              <a:solidFill>
                <a:schemeClr val="bg1"/>
              </a:solidFill>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86E2E1A1-1188-9039-DE66-25659A9AF86E}"/>
              </a:ext>
            </a:extLst>
          </p:cNvPr>
          <p:cNvCxnSpPr/>
          <p:nvPr/>
        </p:nvCxnSpPr>
        <p:spPr>
          <a:xfrm>
            <a:off x="3787994" y="1218607"/>
            <a:ext cx="0" cy="1716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67566AA-C3F0-E51D-22C1-F3B0E61AD7C1}"/>
              </a:ext>
            </a:extLst>
          </p:cNvPr>
          <p:cNvSpPr txBox="1"/>
          <p:nvPr/>
        </p:nvSpPr>
        <p:spPr>
          <a:xfrm>
            <a:off x="163012" y="4228380"/>
            <a:ext cx="2348175" cy="246221"/>
          </a:xfrm>
          <a:prstGeom prst="rect">
            <a:avLst/>
          </a:prstGeom>
          <a:noFill/>
        </p:spPr>
        <p:txBody>
          <a:bodyPr wrap="square" rtlCol="0">
            <a:spAutoFit/>
          </a:bodyPr>
          <a:lstStyle/>
          <a:p>
            <a:r>
              <a:rPr lang="en-US" sz="1000" i="1" dirty="0">
                <a:latin typeface="Arial" panose="020B0604020202020204" pitchFamily="34" charset="0"/>
                <a:cs typeface="Arial" panose="020B0604020202020204" pitchFamily="34" charset="0"/>
              </a:rPr>
              <a:t>Custom Duty: 10% , GST: 18% </a:t>
            </a:r>
          </a:p>
        </p:txBody>
      </p:sp>
    </p:spTree>
    <p:extLst>
      <p:ext uri="{BB962C8B-B14F-4D97-AF65-F5344CB8AC3E}">
        <p14:creationId xmlns:p14="http://schemas.microsoft.com/office/powerpoint/2010/main" val="4111939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4">
            <a:extLst>
              <a:ext uri="{FF2B5EF4-FFF2-40B4-BE49-F238E27FC236}">
                <a16:creationId xmlns:a16="http://schemas.microsoft.com/office/drawing/2014/main" id="{871D0B0A-314A-49E5-8C98-CAF430E2C258}"/>
              </a:ext>
            </a:extLst>
          </p:cNvPr>
          <p:cNvSpPr txBox="1"/>
          <p:nvPr/>
        </p:nvSpPr>
        <p:spPr>
          <a:xfrm>
            <a:off x="275669" y="1065505"/>
            <a:ext cx="8622385" cy="269661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tight emission regulations that are causing selective catalytic reduction (SCR) to become more and more prevalent in diesel vehicles are the main driver fueling the market's expansion. By lowering the dangerous nitrogen oxide emissions from internal combustion engines, DEF functions as an anti-pollution chemical.</a:t>
            </a:r>
          </a:p>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need of sustainable agricultural methods has increased, which raises the need for cleaner fuel to power agricultural pumps and off-road machinery like tractors and combine harvesters. Therefore, the developing export markets for agricultural products along with the increasing population would promote the expansion of the DEF market in the upcoming years.</a:t>
            </a:r>
            <a:endParaRPr lang="en-US" sz="12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market for diesel exhaust fluid will increase due to emerging economies and rapidly increasing in the passenger car owners.</a:t>
            </a:r>
          </a:p>
        </p:txBody>
      </p:sp>
      <p:sp>
        <p:nvSpPr>
          <p:cNvPr id="21" name="Rectangle: Rounded Corners 20">
            <a:extLst>
              <a:ext uri="{FF2B5EF4-FFF2-40B4-BE49-F238E27FC236}">
                <a16:creationId xmlns:a16="http://schemas.microsoft.com/office/drawing/2014/main" id="{BC39ECDA-8D26-44A1-B8E0-DF08194633A6}"/>
              </a:ext>
            </a:extLst>
          </p:cNvPr>
          <p:cNvSpPr/>
          <p:nvPr/>
        </p:nvSpPr>
        <p:spPr>
          <a:xfrm>
            <a:off x="266259" y="689857"/>
            <a:ext cx="8631795" cy="352064"/>
          </a:xfrm>
          <a:prstGeom prst="roundRect">
            <a:avLst/>
          </a:prstGeom>
          <a:solidFill>
            <a:schemeClr val="accent1">
              <a:lumMod val="5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Verdana" panose="020B0604030504040204" pitchFamily="34" charset="0"/>
                <a:cs typeface="Arial" panose="020B0604020202020204" pitchFamily="34" charset="0"/>
              </a:rPr>
              <a:t>Drivers</a:t>
            </a:r>
          </a:p>
        </p:txBody>
      </p:sp>
      <p:sp>
        <p:nvSpPr>
          <p:cNvPr id="3" name="TextBox 2">
            <a:extLst>
              <a:ext uri="{FF2B5EF4-FFF2-40B4-BE49-F238E27FC236}">
                <a16:creationId xmlns:a16="http://schemas.microsoft.com/office/drawing/2014/main" id="{D95A0090-52FE-44C0-B541-05944F88A112}"/>
              </a:ext>
            </a:extLst>
          </p:cNvPr>
          <p:cNvSpPr txBox="1"/>
          <p:nvPr/>
        </p:nvSpPr>
        <p:spPr>
          <a:xfrm>
            <a:off x="6457069" y="1547444"/>
            <a:ext cx="174439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 name="Title 1">
            <a:extLst>
              <a:ext uri="{FF2B5EF4-FFF2-40B4-BE49-F238E27FC236}">
                <a16:creationId xmlns:a16="http://schemas.microsoft.com/office/drawing/2014/main" id="{B03FCD8A-81D4-4684-8F55-539F9F4BAB7A}"/>
              </a:ext>
            </a:extLst>
          </p:cNvPr>
          <p:cNvSpPr txBox="1">
            <a:spLocks/>
          </p:cNvSpPr>
          <p:nvPr/>
        </p:nvSpPr>
        <p:spPr>
          <a:xfrm>
            <a:off x="236113" y="260608"/>
            <a:ext cx="7406640" cy="296684"/>
          </a:xfrm>
          <a:prstGeom prst="rect">
            <a:avLst/>
          </a:prstGeom>
          <a:noFill/>
          <a:ln>
            <a:noFill/>
          </a:ln>
        </p:spPr>
        <p:txBody>
          <a:bodyPr vert="horz" lIns="91440" tIns="45720" rIns="91440" bIns="45720" rtlCol="0" anchor="ctr">
            <a:normAutofit/>
          </a:bodyPr>
          <a:lstStyle>
            <a:lvl1pPr indent="0" defTabSz="914400">
              <a:lnSpc>
                <a:spcPct val="90000"/>
              </a:lnSpc>
              <a:spcBef>
                <a:spcPts val="1000"/>
              </a:spcBef>
              <a:buFont typeface="Arial" panose="020B0604020202020204" pitchFamily="34" charset="0"/>
              <a:buNone/>
              <a:defRPr lang="en-US" sz="1400" b="1" spc="0" dirty="0">
                <a:latin typeface="Arial" panose="020B060402020202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Market Dynamics</a:t>
            </a:r>
          </a:p>
        </p:txBody>
      </p:sp>
      <p:sp>
        <p:nvSpPr>
          <p:cNvPr id="5" name="TextBox 4">
            <a:extLst>
              <a:ext uri="{FF2B5EF4-FFF2-40B4-BE49-F238E27FC236}">
                <a16:creationId xmlns:a16="http://schemas.microsoft.com/office/drawing/2014/main" id="{EB119615-26D0-58C1-F3D7-A7ACBF587302}"/>
              </a:ext>
            </a:extLst>
          </p:cNvPr>
          <p:cNvSpPr txBox="1"/>
          <p:nvPr/>
        </p:nvSpPr>
        <p:spPr>
          <a:xfrm>
            <a:off x="236113" y="4189618"/>
            <a:ext cx="8622385" cy="213861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Since urea and deionized water make up DEF, the price of urea has some bearing on the cost of DEF. Since the supply and demand of the agricultural market directly affect the price of urea, it is very unpredictable. As a result, the global market for diesel engine exhaust gas treatment fluid will face challenges due to the price fluctuations of urea and DEF.</a:t>
            </a:r>
          </a:p>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Electric car use is rising, which reduces environmental pollution, global warming, and dependence on petroleum. The government of India have created programs to raise public knowledge about environmental pollution, its health effects, and potential cures in response to the rise in pulmonary ailments brought on by dirty air. The government has launched a number of programs to promote the use and creation of electric vehicles. </a:t>
            </a:r>
          </a:p>
        </p:txBody>
      </p:sp>
      <p:sp>
        <p:nvSpPr>
          <p:cNvPr id="6" name="Rectangle: Rounded Corners 5">
            <a:extLst>
              <a:ext uri="{FF2B5EF4-FFF2-40B4-BE49-F238E27FC236}">
                <a16:creationId xmlns:a16="http://schemas.microsoft.com/office/drawing/2014/main" id="{8E71A895-E2DE-6542-BF2A-8851F68963E7}"/>
              </a:ext>
            </a:extLst>
          </p:cNvPr>
          <p:cNvSpPr/>
          <p:nvPr/>
        </p:nvSpPr>
        <p:spPr>
          <a:xfrm>
            <a:off x="275669" y="3785324"/>
            <a:ext cx="8639731" cy="352064"/>
          </a:xfrm>
          <a:prstGeom prst="roundRect">
            <a:avLst/>
          </a:prstGeom>
          <a:solidFill>
            <a:schemeClr val="accent1">
              <a:lumMod val="5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Verdana" panose="020B0604030504040204" pitchFamily="34" charset="0"/>
                <a:cs typeface="Arial" panose="020B0604020202020204" pitchFamily="34" charset="0"/>
              </a:rPr>
              <a:t>Challenges</a:t>
            </a:r>
          </a:p>
        </p:txBody>
      </p:sp>
    </p:spTree>
    <p:extLst>
      <p:ext uri="{BB962C8B-B14F-4D97-AF65-F5344CB8AC3E}">
        <p14:creationId xmlns:p14="http://schemas.microsoft.com/office/powerpoint/2010/main" val="2350676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object, person, table, light&#10;&#10;Description automatically generated">
            <a:extLst>
              <a:ext uri="{FF2B5EF4-FFF2-40B4-BE49-F238E27FC236}">
                <a16:creationId xmlns:a16="http://schemas.microsoft.com/office/drawing/2014/main" id="{8CFA8E39-5E75-48C6-B266-4378061580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2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COMPETITIVE LANDSCAPE</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969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0" y="167291"/>
            <a:ext cx="7328388" cy="457200"/>
          </a:xfrm>
        </p:spPr>
        <p:txBody>
          <a:bodyPr>
            <a:normAutofit/>
          </a:bodyPr>
          <a:lstStyle/>
          <a:p>
            <a:pPr>
              <a:lnSpc>
                <a:spcPct val="100000"/>
              </a:lnSpc>
              <a:spcBef>
                <a:spcPts val="0"/>
              </a:spcBef>
            </a:pPr>
            <a:r>
              <a:rPr lang="en-US" sz="1400" dirty="0">
                <a:solidFill>
                  <a:schemeClr val="tx1"/>
                </a:solidFill>
                <a:latin typeface="Arial" panose="020B0604020202020204" pitchFamily="34" charset="0"/>
                <a:ea typeface="Verdana" panose="020B0604030504040204" pitchFamily="34" charset="0"/>
              </a:rPr>
              <a:t>INDIAN OIL CORPORATION LTD (IOCL)</a:t>
            </a:r>
          </a:p>
        </p:txBody>
      </p:sp>
      <p:sp>
        <p:nvSpPr>
          <p:cNvPr id="9" name="TextBox 8">
            <a:extLst>
              <a:ext uri="{FF2B5EF4-FFF2-40B4-BE49-F238E27FC236}">
                <a16:creationId xmlns:a16="http://schemas.microsoft.com/office/drawing/2014/main" id="{40368394-201C-416C-83F4-11631F1841CF}"/>
              </a:ext>
            </a:extLst>
          </p:cNvPr>
          <p:cNvSpPr txBox="1"/>
          <p:nvPr/>
        </p:nvSpPr>
        <p:spPr>
          <a:xfrm>
            <a:off x="158823" y="737973"/>
            <a:ext cx="4590893" cy="5651209"/>
          </a:xfrm>
          <a:prstGeom prst="rect">
            <a:avLst/>
          </a:prstGeom>
          <a:solidFill>
            <a:schemeClr val="bg1"/>
          </a:solidFill>
          <a:ln w="28575">
            <a:solidFill>
              <a:schemeClr val="tx2">
                <a:lumMod val="75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was established in 1959 as Indian Oil Company Ltd., Indian Oil Corporation Ltd was formed in 1964 with the merger of Indian Refineries Ltd. The company's corporate office is based in New Delhi.</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IOCL AdBlue is a VDA certified and meets ISO 22241 specifications, </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err="1">
                <a:solidFill>
                  <a:prstClr val="black"/>
                </a:solidFill>
                <a:ea typeface="Verdana" panose="020B0604030504040204" pitchFamily="34" charset="0"/>
              </a:rPr>
              <a:t>IndianOil's</a:t>
            </a:r>
            <a:r>
              <a:rPr lang="en-US" sz="1200" b="0" dirty="0">
                <a:solidFill>
                  <a:prstClr val="black"/>
                </a:solidFill>
                <a:ea typeface="Verdana" panose="020B0604030504040204" pitchFamily="34" charset="0"/>
              </a:rPr>
              <a:t> Diesel Exhaust Fluid (DEF), branded as IOC </a:t>
            </a:r>
            <a:r>
              <a:rPr lang="en-US" sz="1200" b="0" dirty="0" err="1">
                <a:solidFill>
                  <a:prstClr val="black"/>
                </a:solidFill>
                <a:ea typeface="Verdana" panose="020B0604030504040204" pitchFamily="34" charset="0"/>
              </a:rPr>
              <a:t>ClearBlue</a:t>
            </a:r>
            <a:r>
              <a:rPr lang="en-US" sz="1200" b="0" dirty="0">
                <a:solidFill>
                  <a:prstClr val="black"/>
                </a:solidFill>
                <a:ea typeface="Verdana" panose="020B0604030504040204" pitchFamily="34" charset="0"/>
              </a:rPr>
              <a:t>.</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company is also involved in the exploration and production of crude oil and gas; and marketing of natural gas and petrochemicals.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company's products include LPG, aviation turbine fuel, bitumen, high speed diesel, bulk/industrial fuels, lubricants and greases, marine fuels and lubricants, gasoline, petrochemicals, kerosene oil, and crude oil.</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Indian Oil also collaborated with </a:t>
            </a:r>
            <a:r>
              <a:rPr lang="en-US" sz="1200" b="0" dirty="0">
                <a:solidFill>
                  <a:prstClr val="black"/>
                </a:solidFill>
                <a:ea typeface="Verdana" panose="020B0604030504040204" pitchFamily="34" charset="0"/>
              </a:rPr>
              <a:t>C</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ummins</a:t>
            </a:r>
            <a:r>
              <a:rPr lang="en-US" sz="1200" b="0" dirty="0">
                <a:solidFill>
                  <a:prstClr val="black"/>
                </a:solidFill>
                <a:ea typeface="Verdana" panose="020B0604030504040204" pitchFamily="34" charset="0"/>
              </a:rPr>
              <a:t>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for </a:t>
            </a:r>
            <a:r>
              <a:rPr lang="en-US" sz="1200" b="0" dirty="0">
                <a:solidFill>
                  <a:prstClr val="black"/>
                </a:solidFill>
                <a:ea typeface="Verdana" panose="020B0604030504040204" pitchFamily="34" charset="0"/>
              </a:rPr>
              <a:t>bulk dispensing of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diesel exhaust fluid.</a:t>
            </a:r>
          </a:p>
          <a:p>
            <a:pPr marL="171450">
              <a:defRPr/>
            </a:pPr>
            <a:r>
              <a:rPr lang="en-US" sz="1200" b="0" dirty="0">
                <a:solidFill>
                  <a:prstClr val="black"/>
                </a:solidFill>
                <a:ea typeface="Verdana" panose="020B0604030504040204" pitchFamily="34" charset="0"/>
              </a:rPr>
              <a:t>The company manufacture diesel exhaust fluid designed specifically for use in SCR systems to reduce NOx emissions.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8B0574BA-0B4D-AFCE-B1D5-C1BB90CC4500}"/>
              </a:ext>
            </a:extLst>
          </p:cNvPr>
          <p:cNvGrpSpPr/>
          <p:nvPr/>
        </p:nvGrpSpPr>
        <p:grpSpPr>
          <a:xfrm>
            <a:off x="5183050" y="876466"/>
            <a:ext cx="3035659" cy="2826854"/>
            <a:chOff x="26575" y="919977"/>
            <a:chExt cx="4728475" cy="5691231"/>
          </a:xfrm>
        </p:grpSpPr>
        <p:sp>
          <p:nvSpPr>
            <p:cNvPr id="11" name="Freeform 4">
              <a:extLst>
                <a:ext uri="{FF2B5EF4-FFF2-40B4-BE49-F238E27FC236}">
                  <a16:creationId xmlns:a16="http://schemas.microsoft.com/office/drawing/2014/main" id="{D9212ABE-6008-5AFF-D891-1C309B133319}"/>
                </a:ext>
              </a:extLst>
            </p:cNvPr>
            <p:cNvSpPr/>
            <p:nvPr/>
          </p:nvSpPr>
          <p:spPr bwMode="auto">
            <a:xfrm>
              <a:off x="770844" y="263048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 name="Freeform 5">
              <a:extLst>
                <a:ext uri="{FF2B5EF4-FFF2-40B4-BE49-F238E27FC236}">
                  <a16:creationId xmlns:a16="http://schemas.microsoft.com/office/drawing/2014/main" id="{F25FB85D-8390-556A-83C7-AF6166EB90C1}"/>
                </a:ext>
              </a:extLst>
            </p:cNvPr>
            <p:cNvSpPr/>
            <p:nvPr/>
          </p:nvSpPr>
          <p:spPr bwMode="auto">
            <a:xfrm>
              <a:off x="522754" y="34535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 name="Freeform 6">
              <a:extLst>
                <a:ext uri="{FF2B5EF4-FFF2-40B4-BE49-F238E27FC236}">
                  <a16:creationId xmlns:a16="http://schemas.microsoft.com/office/drawing/2014/main" id="{3AF12550-57BB-6A80-3A83-FD65EC3F4EA0}"/>
                </a:ext>
              </a:extLst>
            </p:cNvPr>
            <p:cNvSpPr/>
            <p:nvPr/>
          </p:nvSpPr>
          <p:spPr bwMode="auto">
            <a:xfrm>
              <a:off x="1176944" y="39025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4" name="Freeform 7">
              <a:extLst>
                <a:ext uri="{FF2B5EF4-FFF2-40B4-BE49-F238E27FC236}">
                  <a16:creationId xmlns:a16="http://schemas.microsoft.com/office/drawing/2014/main" id="{0F0BFDD2-D42A-5529-3E64-AF585A8EFD1D}"/>
                </a:ext>
              </a:extLst>
            </p:cNvPr>
            <p:cNvSpPr/>
            <p:nvPr/>
          </p:nvSpPr>
          <p:spPr bwMode="auto">
            <a:xfrm>
              <a:off x="1365965" y="44824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9">
              <a:extLst>
                <a:ext uri="{FF2B5EF4-FFF2-40B4-BE49-F238E27FC236}">
                  <a16:creationId xmlns:a16="http://schemas.microsoft.com/office/drawing/2014/main" id="{D7C0480E-15D0-87E5-6287-99F32BA6DD39}"/>
                </a:ext>
              </a:extLst>
            </p:cNvPr>
            <p:cNvSpPr/>
            <p:nvPr/>
          </p:nvSpPr>
          <p:spPr bwMode="auto">
            <a:xfrm>
              <a:off x="1376301" y="31643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10">
              <a:extLst>
                <a:ext uri="{FF2B5EF4-FFF2-40B4-BE49-F238E27FC236}">
                  <a16:creationId xmlns:a16="http://schemas.microsoft.com/office/drawing/2014/main" id="{E925D704-F781-BC2C-3050-B0C06A2D1DC1}"/>
                </a:ext>
              </a:extLst>
            </p:cNvPr>
            <p:cNvSpPr/>
            <p:nvPr/>
          </p:nvSpPr>
          <p:spPr bwMode="auto">
            <a:xfrm>
              <a:off x="1866574" y="26074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7" name="Freeform 11">
              <a:extLst>
                <a:ext uri="{FF2B5EF4-FFF2-40B4-BE49-F238E27FC236}">
                  <a16:creationId xmlns:a16="http://schemas.microsoft.com/office/drawing/2014/main" id="{507BDCCD-FFF4-64AB-8724-A6DAF468E1B8}"/>
                </a:ext>
              </a:extLst>
            </p:cNvPr>
            <p:cNvSpPr/>
            <p:nvPr/>
          </p:nvSpPr>
          <p:spPr bwMode="auto">
            <a:xfrm>
              <a:off x="2314023" y="35874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8" name="Freeform 12">
              <a:extLst>
                <a:ext uri="{FF2B5EF4-FFF2-40B4-BE49-F238E27FC236}">
                  <a16:creationId xmlns:a16="http://schemas.microsoft.com/office/drawing/2014/main" id="{1CBAFB19-4F17-EC61-DCE8-E514BF4AC3D1}"/>
                </a:ext>
              </a:extLst>
            </p:cNvPr>
            <p:cNvSpPr/>
            <p:nvPr/>
          </p:nvSpPr>
          <p:spPr bwMode="auto">
            <a:xfrm>
              <a:off x="1938934" y="243333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9" name="Freeform 13">
              <a:extLst>
                <a:ext uri="{FF2B5EF4-FFF2-40B4-BE49-F238E27FC236}">
                  <a16:creationId xmlns:a16="http://schemas.microsoft.com/office/drawing/2014/main" id="{0E86F4C6-56BE-BD81-E417-64C3AEE6BCA3}"/>
                </a:ext>
              </a:extLst>
            </p:cNvPr>
            <p:cNvSpPr/>
            <p:nvPr/>
          </p:nvSpPr>
          <p:spPr bwMode="auto">
            <a:xfrm>
              <a:off x="2764423" y="3052107"/>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0" name="Freeform 14">
              <a:extLst>
                <a:ext uri="{FF2B5EF4-FFF2-40B4-BE49-F238E27FC236}">
                  <a16:creationId xmlns:a16="http://schemas.microsoft.com/office/drawing/2014/main" id="{F6EAAEF7-613D-9BFA-67BF-43275D2E1F2D}"/>
                </a:ext>
              </a:extLst>
            </p:cNvPr>
            <p:cNvSpPr/>
            <p:nvPr/>
          </p:nvSpPr>
          <p:spPr bwMode="auto">
            <a:xfrm>
              <a:off x="2500090" y="38162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1" name="Freeform 15">
              <a:extLst>
                <a:ext uri="{FF2B5EF4-FFF2-40B4-BE49-F238E27FC236}">
                  <a16:creationId xmlns:a16="http://schemas.microsoft.com/office/drawing/2014/main" id="{AD2BE265-B0D7-7C09-46C2-9E2A58A50001}"/>
                </a:ext>
              </a:extLst>
            </p:cNvPr>
            <p:cNvSpPr/>
            <p:nvPr/>
          </p:nvSpPr>
          <p:spPr bwMode="auto">
            <a:xfrm>
              <a:off x="2779191" y="3368687"/>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2" name="Freeform 16">
              <a:extLst>
                <a:ext uri="{FF2B5EF4-FFF2-40B4-BE49-F238E27FC236}">
                  <a16:creationId xmlns:a16="http://schemas.microsoft.com/office/drawing/2014/main" id="{523778B7-5309-AD0D-3D21-55E60FD397AD}"/>
                </a:ext>
              </a:extLst>
            </p:cNvPr>
            <p:cNvSpPr/>
            <p:nvPr/>
          </p:nvSpPr>
          <p:spPr bwMode="auto">
            <a:xfrm>
              <a:off x="3146896" y="30621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7">
              <a:extLst>
                <a:ext uri="{FF2B5EF4-FFF2-40B4-BE49-F238E27FC236}">
                  <a16:creationId xmlns:a16="http://schemas.microsoft.com/office/drawing/2014/main" id="{E3D0F31A-E6F5-43C0-9192-7C590632B2D3}"/>
                </a:ext>
              </a:extLst>
            </p:cNvPr>
            <p:cNvSpPr/>
            <p:nvPr/>
          </p:nvSpPr>
          <p:spPr bwMode="auto">
            <a:xfrm>
              <a:off x="1506253" y="250672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4" name="Freeform 18">
              <a:extLst>
                <a:ext uri="{FF2B5EF4-FFF2-40B4-BE49-F238E27FC236}">
                  <a16:creationId xmlns:a16="http://schemas.microsoft.com/office/drawing/2014/main" id="{63EBBA0F-966C-0D5C-6611-597A4CDE6B6A}"/>
                </a:ext>
              </a:extLst>
            </p:cNvPr>
            <p:cNvSpPr/>
            <p:nvPr/>
          </p:nvSpPr>
          <p:spPr bwMode="auto">
            <a:xfrm>
              <a:off x="1674600" y="52465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9">
              <a:extLst>
                <a:ext uri="{FF2B5EF4-FFF2-40B4-BE49-F238E27FC236}">
                  <a16:creationId xmlns:a16="http://schemas.microsoft.com/office/drawing/2014/main" id="{B0F26172-13AE-792D-1320-5EA196A9705C}"/>
                </a:ext>
              </a:extLst>
            </p:cNvPr>
            <p:cNvSpPr/>
            <p:nvPr/>
          </p:nvSpPr>
          <p:spPr bwMode="auto">
            <a:xfrm>
              <a:off x="1466382" y="53660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20">
              <a:extLst>
                <a:ext uri="{FF2B5EF4-FFF2-40B4-BE49-F238E27FC236}">
                  <a16:creationId xmlns:a16="http://schemas.microsoft.com/office/drawing/2014/main" id="{2DC992F0-6A29-CDF4-C8DB-F3F4EABE1267}"/>
                </a:ext>
              </a:extLst>
            </p:cNvPr>
            <p:cNvSpPr/>
            <p:nvPr/>
          </p:nvSpPr>
          <p:spPr bwMode="auto">
            <a:xfrm>
              <a:off x="1680507" y="214841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21">
              <a:extLst>
                <a:ext uri="{FF2B5EF4-FFF2-40B4-BE49-F238E27FC236}">
                  <a16:creationId xmlns:a16="http://schemas.microsoft.com/office/drawing/2014/main" id="{A754AC3C-8D16-FC43-5BF7-FDBE665454B3}"/>
                </a:ext>
              </a:extLst>
            </p:cNvPr>
            <p:cNvSpPr/>
            <p:nvPr/>
          </p:nvSpPr>
          <p:spPr bwMode="auto">
            <a:xfrm>
              <a:off x="1284744" y="15296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22">
              <a:extLst>
                <a:ext uri="{FF2B5EF4-FFF2-40B4-BE49-F238E27FC236}">
                  <a16:creationId xmlns:a16="http://schemas.microsoft.com/office/drawing/2014/main" id="{FDD6867B-E115-80C8-D104-9B5F8380E39C}"/>
                </a:ext>
              </a:extLst>
            </p:cNvPr>
            <p:cNvSpPr/>
            <p:nvPr/>
          </p:nvSpPr>
          <p:spPr bwMode="auto">
            <a:xfrm>
              <a:off x="1423557" y="2259220"/>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23">
              <a:extLst>
                <a:ext uri="{FF2B5EF4-FFF2-40B4-BE49-F238E27FC236}">
                  <a16:creationId xmlns:a16="http://schemas.microsoft.com/office/drawing/2014/main" id="{E29BB453-C0F0-D8DE-D692-A855F6D8A04F}"/>
                </a:ext>
              </a:extLst>
            </p:cNvPr>
            <p:cNvSpPr/>
            <p:nvPr/>
          </p:nvSpPr>
          <p:spPr bwMode="auto">
            <a:xfrm>
              <a:off x="3694760" y="28549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4">
              <a:extLst>
                <a:ext uri="{FF2B5EF4-FFF2-40B4-BE49-F238E27FC236}">
                  <a16:creationId xmlns:a16="http://schemas.microsoft.com/office/drawing/2014/main" id="{4FD23D08-FF07-71DE-43D3-C9682A6A0C55}"/>
                </a:ext>
              </a:extLst>
            </p:cNvPr>
            <p:cNvSpPr/>
            <p:nvPr/>
          </p:nvSpPr>
          <p:spPr bwMode="auto">
            <a:xfrm>
              <a:off x="3941374" y="262040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5">
              <a:extLst>
                <a:ext uri="{FF2B5EF4-FFF2-40B4-BE49-F238E27FC236}">
                  <a16:creationId xmlns:a16="http://schemas.microsoft.com/office/drawing/2014/main" id="{2FD5E7FE-B7F2-7717-B3B3-80010E65C7AE}"/>
                </a:ext>
              </a:extLst>
            </p:cNvPr>
            <p:cNvSpPr/>
            <p:nvPr/>
          </p:nvSpPr>
          <p:spPr bwMode="auto">
            <a:xfrm>
              <a:off x="4214568" y="31053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6">
              <a:extLst>
                <a:ext uri="{FF2B5EF4-FFF2-40B4-BE49-F238E27FC236}">
                  <a16:creationId xmlns:a16="http://schemas.microsoft.com/office/drawing/2014/main" id="{D98A9D42-3643-5C58-731D-C867B027F58F}"/>
                </a:ext>
              </a:extLst>
            </p:cNvPr>
            <p:cNvSpPr/>
            <p:nvPr/>
          </p:nvSpPr>
          <p:spPr bwMode="auto">
            <a:xfrm>
              <a:off x="4186510" y="324349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7">
              <a:extLst>
                <a:ext uri="{FF2B5EF4-FFF2-40B4-BE49-F238E27FC236}">
                  <a16:creationId xmlns:a16="http://schemas.microsoft.com/office/drawing/2014/main" id="{B7C14142-BEBC-14D3-6F59-FB31A30DCBAC}"/>
                </a:ext>
              </a:extLst>
            </p:cNvPr>
            <p:cNvSpPr/>
            <p:nvPr/>
          </p:nvSpPr>
          <p:spPr bwMode="auto">
            <a:xfrm>
              <a:off x="4084616" y="346222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8">
              <a:extLst>
                <a:ext uri="{FF2B5EF4-FFF2-40B4-BE49-F238E27FC236}">
                  <a16:creationId xmlns:a16="http://schemas.microsoft.com/office/drawing/2014/main" id="{D95A1DB1-CD62-B198-AE0A-35AC0717027D}"/>
                </a:ext>
              </a:extLst>
            </p:cNvPr>
            <p:cNvSpPr/>
            <p:nvPr/>
          </p:nvSpPr>
          <p:spPr bwMode="auto">
            <a:xfrm>
              <a:off x="3434857" y="29154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9">
              <a:extLst>
                <a:ext uri="{FF2B5EF4-FFF2-40B4-BE49-F238E27FC236}">
                  <a16:creationId xmlns:a16="http://schemas.microsoft.com/office/drawing/2014/main" id="{007C47FC-A5D5-66DA-EA1C-67E397EA9B57}"/>
                </a:ext>
              </a:extLst>
            </p:cNvPr>
            <p:cNvSpPr/>
            <p:nvPr/>
          </p:nvSpPr>
          <p:spPr bwMode="auto">
            <a:xfrm>
              <a:off x="1293605" y="4875317"/>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30">
              <a:extLst>
                <a:ext uri="{FF2B5EF4-FFF2-40B4-BE49-F238E27FC236}">
                  <a16:creationId xmlns:a16="http://schemas.microsoft.com/office/drawing/2014/main" id="{B35D9695-FDAC-948D-1FE1-07CC96D3AB61}"/>
                </a:ext>
              </a:extLst>
            </p:cNvPr>
            <p:cNvSpPr/>
            <p:nvPr/>
          </p:nvSpPr>
          <p:spPr bwMode="auto">
            <a:xfrm>
              <a:off x="3935467" y="345358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31">
              <a:extLst>
                <a:ext uri="{FF2B5EF4-FFF2-40B4-BE49-F238E27FC236}">
                  <a16:creationId xmlns:a16="http://schemas.microsoft.com/office/drawing/2014/main" id="{D45ACFD0-A373-A5D8-9438-FEEC77C981D3}"/>
                </a:ext>
              </a:extLst>
            </p:cNvPr>
            <p:cNvSpPr/>
            <p:nvPr/>
          </p:nvSpPr>
          <p:spPr bwMode="auto">
            <a:xfrm>
              <a:off x="3705098" y="320895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41">
              <a:extLst>
                <a:ext uri="{FF2B5EF4-FFF2-40B4-BE49-F238E27FC236}">
                  <a16:creationId xmlns:a16="http://schemas.microsoft.com/office/drawing/2014/main" id="{81E3F5BC-87CF-1527-962E-CE9A448C9A46}"/>
                </a:ext>
              </a:extLst>
            </p:cNvPr>
            <p:cNvSpPr/>
            <p:nvPr/>
          </p:nvSpPr>
          <p:spPr bwMode="auto">
            <a:xfrm>
              <a:off x="1847377" y="2839136"/>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42">
              <a:extLst>
                <a:ext uri="{FF2B5EF4-FFF2-40B4-BE49-F238E27FC236}">
                  <a16:creationId xmlns:a16="http://schemas.microsoft.com/office/drawing/2014/main" id="{9DC4A234-AD5D-E17C-504E-F2495EB1F1A4}"/>
                </a:ext>
              </a:extLst>
            </p:cNvPr>
            <p:cNvSpPr/>
            <p:nvPr/>
          </p:nvSpPr>
          <p:spPr bwMode="auto">
            <a:xfrm>
              <a:off x="2219512" y="56351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43">
              <a:extLst>
                <a:ext uri="{FF2B5EF4-FFF2-40B4-BE49-F238E27FC236}">
                  <a16:creationId xmlns:a16="http://schemas.microsoft.com/office/drawing/2014/main" id="{AFA6377B-94F5-4930-E31A-6D005DF7A990}"/>
                </a:ext>
              </a:extLst>
            </p:cNvPr>
            <p:cNvSpPr/>
            <p:nvPr/>
          </p:nvSpPr>
          <p:spPr bwMode="auto">
            <a:xfrm>
              <a:off x="2207698" y="5473940"/>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6" name="Freeform 44">
              <a:extLst>
                <a:ext uri="{FF2B5EF4-FFF2-40B4-BE49-F238E27FC236}">
                  <a16:creationId xmlns:a16="http://schemas.microsoft.com/office/drawing/2014/main" id="{4BA44EB1-7869-0B3D-992B-773720EBFFFD}"/>
                </a:ext>
              </a:extLst>
            </p:cNvPr>
            <p:cNvSpPr/>
            <p:nvPr/>
          </p:nvSpPr>
          <p:spPr bwMode="auto">
            <a:xfrm>
              <a:off x="2615275" y="47285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7" name="Freeform 45">
              <a:extLst>
                <a:ext uri="{FF2B5EF4-FFF2-40B4-BE49-F238E27FC236}">
                  <a16:creationId xmlns:a16="http://schemas.microsoft.com/office/drawing/2014/main" id="{E48D1DA1-E528-165A-23BE-D984CCAC5A14}"/>
                </a:ext>
              </a:extLst>
            </p:cNvPr>
            <p:cNvSpPr/>
            <p:nvPr/>
          </p:nvSpPr>
          <p:spPr bwMode="auto">
            <a:xfrm>
              <a:off x="1547602" y="5504158"/>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72">
              <a:extLst>
                <a:ext uri="{FF2B5EF4-FFF2-40B4-BE49-F238E27FC236}">
                  <a16:creationId xmlns:a16="http://schemas.microsoft.com/office/drawing/2014/main" id="{513A179F-D377-DDAA-036A-0178011ECEA5}"/>
                </a:ext>
              </a:extLst>
            </p:cNvPr>
            <p:cNvSpPr/>
            <p:nvPr/>
          </p:nvSpPr>
          <p:spPr bwMode="auto">
            <a:xfrm>
              <a:off x="1806029" y="24851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9" name="Group 78">
              <a:extLst>
                <a:ext uri="{FF2B5EF4-FFF2-40B4-BE49-F238E27FC236}">
                  <a16:creationId xmlns:a16="http://schemas.microsoft.com/office/drawing/2014/main" id="{921FE785-CC91-E204-0FB6-130CE74B2C9F}"/>
                </a:ext>
              </a:extLst>
            </p:cNvPr>
            <p:cNvGrpSpPr/>
            <p:nvPr/>
          </p:nvGrpSpPr>
          <p:grpSpPr bwMode="auto">
            <a:xfrm>
              <a:off x="1206478" y="4141428"/>
              <a:ext cx="50209" cy="51804"/>
              <a:chOff x="7728" y="10782"/>
              <a:chExt cx="2776" cy="2978"/>
            </a:xfrm>
          </p:grpSpPr>
          <p:sp>
            <p:nvSpPr>
              <p:cNvPr id="122" name="Freeform 79">
                <a:extLst>
                  <a:ext uri="{FF2B5EF4-FFF2-40B4-BE49-F238E27FC236}">
                    <a16:creationId xmlns:a16="http://schemas.microsoft.com/office/drawing/2014/main" id="{AE1CF149-DA27-B4DA-F8A7-0E11DFB0620D}"/>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3" name="Freeform 80">
                <a:extLst>
                  <a:ext uri="{FF2B5EF4-FFF2-40B4-BE49-F238E27FC236}">
                    <a16:creationId xmlns:a16="http://schemas.microsoft.com/office/drawing/2014/main" id="{929183F1-D5EB-7F51-FE88-C1292818EE3C}"/>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50" name="Group 313">
              <a:extLst>
                <a:ext uri="{FF2B5EF4-FFF2-40B4-BE49-F238E27FC236}">
                  <a16:creationId xmlns:a16="http://schemas.microsoft.com/office/drawing/2014/main" id="{1809BDBC-48C5-DB15-1904-5C2D688AA6AD}"/>
                </a:ext>
              </a:extLst>
            </p:cNvPr>
            <p:cNvGrpSpPr/>
            <p:nvPr/>
          </p:nvGrpSpPr>
          <p:grpSpPr bwMode="auto">
            <a:xfrm>
              <a:off x="922947" y="4076673"/>
              <a:ext cx="301252" cy="58999"/>
              <a:chOff x="512" y="2456"/>
              <a:chExt cx="204" cy="41"/>
            </a:xfrm>
          </p:grpSpPr>
          <p:sp>
            <p:nvSpPr>
              <p:cNvPr id="118" name="Freeform 77">
                <a:extLst>
                  <a:ext uri="{FF2B5EF4-FFF2-40B4-BE49-F238E27FC236}">
                    <a16:creationId xmlns:a16="http://schemas.microsoft.com/office/drawing/2014/main" id="{8680865D-4417-C510-0F75-F37778BAB946}"/>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19" name="Group 315">
                <a:extLst>
                  <a:ext uri="{FF2B5EF4-FFF2-40B4-BE49-F238E27FC236}">
                    <a16:creationId xmlns:a16="http://schemas.microsoft.com/office/drawing/2014/main" id="{D704A463-089B-A5FE-C47F-E9C3471AB0B4}"/>
                  </a:ext>
                </a:extLst>
              </p:cNvPr>
              <p:cNvGrpSpPr/>
              <p:nvPr/>
            </p:nvGrpSpPr>
            <p:grpSpPr bwMode="auto">
              <a:xfrm>
                <a:off x="512" y="2456"/>
                <a:ext cx="12" cy="4"/>
                <a:chOff x="2478" y="4937"/>
                <a:chExt cx="10011" cy="3255"/>
              </a:xfrm>
            </p:grpSpPr>
            <p:sp>
              <p:nvSpPr>
                <p:cNvPr id="120" name="Freeform 316">
                  <a:extLst>
                    <a:ext uri="{FF2B5EF4-FFF2-40B4-BE49-F238E27FC236}">
                      <a16:creationId xmlns:a16="http://schemas.microsoft.com/office/drawing/2014/main" id="{9B314DFC-E095-27D1-662A-9D653FD63B26}"/>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1" name="Freeform 317">
                  <a:extLst>
                    <a:ext uri="{FF2B5EF4-FFF2-40B4-BE49-F238E27FC236}">
                      <a16:creationId xmlns:a16="http://schemas.microsoft.com/office/drawing/2014/main" id="{0333872C-3C08-A1E3-E304-CBB74E6CCF1F}"/>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1" name="Freeform 4">
              <a:extLst>
                <a:ext uri="{FF2B5EF4-FFF2-40B4-BE49-F238E27FC236}">
                  <a16:creationId xmlns:a16="http://schemas.microsoft.com/office/drawing/2014/main" id="{0F923987-B805-0DEC-A73A-29A7913FDC41}"/>
                </a:ext>
              </a:extLst>
            </p:cNvPr>
            <p:cNvSpPr/>
            <p:nvPr/>
          </p:nvSpPr>
          <p:spPr bwMode="auto">
            <a:xfrm>
              <a:off x="1866574" y="42479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2" name="Freeform 4">
              <a:extLst>
                <a:ext uri="{FF2B5EF4-FFF2-40B4-BE49-F238E27FC236}">
                  <a16:creationId xmlns:a16="http://schemas.microsoft.com/office/drawing/2014/main" id="{5D1CDB3D-A9EA-DE6E-2786-9D25C8EAA268}"/>
                </a:ext>
              </a:extLst>
            </p:cNvPr>
            <p:cNvSpPr/>
            <p:nvPr/>
          </p:nvSpPr>
          <p:spPr bwMode="auto">
            <a:xfrm>
              <a:off x="1767634" y="4351522"/>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圆角矩形 45">
              <a:extLst>
                <a:ext uri="{FF2B5EF4-FFF2-40B4-BE49-F238E27FC236}">
                  <a16:creationId xmlns:a16="http://schemas.microsoft.com/office/drawing/2014/main" id="{55BD66CF-2074-5516-301E-31E9EC0A1308}"/>
                </a:ext>
              </a:extLst>
            </p:cNvPr>
            <p:cNvSpPr/>
            <p:nvPr/>
          </p:nvSpPr>
          <p:spPr>
            <a:xfrm>
              <a:off x="1267952" y="919977"/>
              <a:ext cx="1285951" cy="538921"/>
            </a:xfrm>
            <a:prstGeom prst="roundRect">
              <a:avLst>
                <a:gd name="adj" fmla="val 50000"/>
              </a:avLst>
            </a:pr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North</a:t>
              </a:r>
            </a:p>
          </p:txBody>
        </p:sp>
        <p:sp>
          <p:nvSpPr>
            <p:cNvPr id="54" name="圆角矩形 45">
              <a:extLst>
                <a:ext uri="{FF2B5EF4-FFF2-40B4-BE49-F238E27FC236}">
                  <a16:creationId xmlns:a16="http://schemas.microsoft.com/office/drawing/2014/main" id="{488A0116-CCAD-55FB-F0E8-EF501F7424AE}"/>
                </a:ext>
              </a:extLst>
            </p:cNvPr>
            <p:cNvSpPr/>
            <p:nvPr/>
          </p:nvSpPr>
          <p:spPr>
            <a:xfrm>
              <a:off x="26575" y="2377914"/>
              <a:ext cx="1151846" cy="499087"/>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sp>
          <p:nvSpPr>
            <p:cNvPr id="55" name="圆角矩形 45">
              <a:extLst>
                <a:ext uri="{FF2B5EF4-FFF2-40B4-BE49-F238E27FC236}">
                  <a16:creationId xmlns:a16="http://schemas.microsoft.com/office/drawing/2014/main" id="{0894FAA7-FD80-E7B8-2F2C-3D858D8D5722}"/>
                </a:ext>
              </a:extLst>
            </p:cNvPr>
            <p:cNvSpPr/>
            <p:nvPr/>
          </p:nvSpPr>
          <p:spPr>
            <a:xfrm>
              <a:off x="2956135" y="4635477"/>
              <a:ext cx="1471628" cy="383234"/>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sp>
          <p:nvSpPr>
            <p:cNvPr id="108" name="圆角矩形 45">
              <a:extLst>
                <a:ext uri="{FF2B5EF4-FFF2-40B4-BE49-F238E27FC236}">
                  <a16:creationId xmlns:a16="http://schemas.microsoft.com/office/drawing/2014/main" id="{B2315052-588E-5A37-81BB-DBBB7A381D8F}"/>
                </a:ext>
              </a:extLst>
            </p:cNvPr>
            <p:cNvSpPr/>
            <p:nvPr/>
          </p:nvSpPr>
          <p:spPr>
            <a:xfrm>
              <a:off x="1213350" y="6227974"/>
              <a:ext cx="1206997" cy="383234"/>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sp>
          <p:nvSpPr>
            <p:cNvPr id="109" name="Oval 25">
              <a:extLst>
                <a:ext uri="{FF2B5EF4-FFF2-40B4-BE49-F238E27FC236}">
                  <a16:creationId xmlns:a16="http://schemas.microsoft.com/office/drawing/2014/main" id="{0765E447-AF12-A269-64FE-391F75730518}"/>
                </a:ext>
              </a:extLst>
            </p:cNvPr>
            <p:cNvSpPr>
              <a:spLocks noChangeArrowheads="1"/>
            </p:cNvSpPr>
            <p:nvPr/>
          </p:nvSpPr>
          <p:spPr bwMode="gray">
            <a:xfrm>
              <a:off x="1825558" y="2863527"/>
              <a:ext cx="101228" cy="98640"/>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10" name="Oval 25">
              <a:extLst>
                <a:ext uri="{FF2B5EF4-FFF2-40B4-BE49-F238E27FC236}">
                  <a16:creationId xmlns:a16="http://schemas.microsoft.com/office/drawing/2014/main" id="{FFE7A0F2-4A80-F756-B552-4F1E91348A06}"/>
                </a:ext>
              </a:extLst>
            </p:cNvPr>
            <p:cNvSpPr>
              <a:spLocks noChangeArrowheads="1"/>
            </p:cNvSpPr>
            <p:nvPr/>
          </p:nvSpPr>
          <p:spPr bwMode="gray">
            <a:xfrm>
              <a:off x="3311482" y="3723380"/>
              <a:ext cx="108141" cy="67668"/>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pSp>
      <p:graphicFrame>
        <p:nvGraphicFramePr>
          <p:cNvPr id="124" name="Table 2">
            <a:extLst>
              <a:ext uri="{FF2B5EF4-FFF2-40B4-BE49-F238E27FC236}">
                <a16:creationId xmlns:a16="http://schemas.microsoft.com/office/drawing/2014/main" id="{2339F052-9834-6BA5-1F76-80720AD6B546}"/>
              </a:ext>
            </a:extLst>
          </p:cNvPr>
          <p:cNvGraphicFramePr>
            <a:graphicFrameLocks noGrp="1"/>
          </p:cNvGraphicFramePr>
          <p:nvPr>
            <p:extLst>
              <p:ext uri="{D42A27DB-BD31-4B8C-83A1-F6EECF244321}">
                <p14:modId xmlns:p14="http://schemas.microsoft.com/office/powerpoint/2010/main" val="1180031758"/>
              </p:ext>
            </p:extLst>
          </p:nvPr>
        </p:nvGraphicFramePr>
        <p:xfrm>
          <a:off x="5095689" y="3752255"/>
          <a:ext cx="3902460" cy="875349"/>
        </p:xfrm>
        <a:graphic>
          <a:graphicData uri="http://schemas.openxmlformats.org/drawingml/2006/table">
            <a:tbl>
              <a:tblPr firstRow="1" bandRow="1">
                <a:tableStyleId>{073A0DAA-6AF3-43AB-8588-CEC1D06C72B9}</a:tableStyleId>
              </a:tblPr>
              <a:tblGrid>
                <a:gridCol w="990537">
                  <a:extLst>
                    <a:ext uri="{9D8B030D-6E8A-4147-A177-3AD203B41FA5}">
                      <a16:colId xmlns:a16="http://schemas.microsoft.com/office/drawing/2014/main" val="324926490"/>
                    </a:ext>
                  </a:extLst>
                </a:gridCol>
                <a:gridCol w="2911923">
                  <a:extLst>
                    <a:ext uri="{9D8B030D-6E8A-4147-A177-3AD203B41FA5}">
                      <a16:colId xmlns:a16="http://schemas.microsoft.com/office/drawing/2014/main" val="3359506510"/>
                    </a:ext>
                  </a:extLst>
                </a:gridCol>
              </a:tblGrid>
              <a:tr h="243348">
                <a:tc gridSpan="2">
                  <a:txBody>
                    <a:bodyPr/>
                    <a:lstStyle/>
                    <a:p>
                      <a:pPr algn="ctr">
                        <a:lnSpc>
                          <a:spcPct val="150000"/>
                        </a:lnSpc>
                      </a:pPr>
                      <a:r>
                        <a:rPr lang="en-US" sz="1000" dirty="0">
                          <a:latin typeface="Arial" panose="020B0604020202020204" pitchFamily="34" charset="0"/>
                          <a:cs typeface="Arial" panose="020B0604020202020204" pitchFamily="34" charset="0"/>
                        </a:rPr>
                        <a:t>Business Setup, FY2021</a:t>
                      </a:r>
                      <a:endParaRPr lang="en-IN" sz="1000" dirty="0">
                        <a:latin typeface="Arial" panose="020B0604020202020204" pitchFamily="34" charset="0"/>
                        <a:cs typeface="Arial" panose="020B0604020202020204" pitchFamily="34" charset="0"/>
                      </a:endParaRPr>
                    </a:p>
                  </a:txBody>
                  <a:tcPr/>
                </a:tc>
                <a:tc hMerge="1">
                  <a:txBody>
                    <a:bodyPr/>
                    <a:lstStyle/>
                    <a:p>
                      <a:pPr>
                        <a:lnSpc>
                          <a:spcPct val="150000"/>
                        </a:lnSpc>
                      </a:pPr>
                      <a:endParaRPr lang="en-IN"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1177955"/>
                  </a:ext>
                </a:extLst>
              </a:tr>
              <a:tr h="243348">
                <a:tc>
                  <a:txBody>
                    <a:bodyPr/>
                    <a:lstStyle/>
                    <a:p>
                      <a:pPr>
                        <a:lnSpc>
                          <a:spcPct val="150000"/>
                        </a:lnSpc>
                      </a:pPr>
                      <a:r>
                        <a:rPr lang="en-US" sz="1000" b="0" dirty="0">
                          <a:latin typeface="Arial" panose="020B0604020202020204" pitchFamily="34" charset="0"/>
                          <a:cs typeface="Arial" panose="020B0604020202020204" pitchFamily="34" charset="0"/>
                        </a:rPr>
                        <a:t>HQ</a:t>
                      </a:r>
                      <a:endParaRPr lang="en-IN" sz="1000" b="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b="0" dirty="0">
                          <a:latin typeface="Arial" panose="020B0604020202020204" pitchFamily="34" charset="0"/>
                          <a:cs typeface="Arial" panose="020B0604020202020204" pitchFamily="34" charset="0"/>
                        </a:rPr>
                        <a:t>New Delhi</a:t>
                      </a:r>
                    </a:p>
                  </a:txBody>
                  <a:tcPr/>
                </a:tc>
                <a:extLst>
                  <a:ext uri="{0D108BD9-81ED-4DB2-BD59-A6C34878D82A}">
                    <a16:rowId xmlns:a16="http://schemas.microsoft.com/office/drawing/2014/main" val="4023468012"/>
                  </a:ext>
                </a:extLst>
              </a:tr>
              <a:tr h="243348">
                <a:tc>
                  <a:txBody>
                    <a:bodyPr/>
                    <a:lstStyle/>
                    <a:p>
                      <a:pPr>
                        <a:lnSpc>
                          <a:spcPct val="150000"/>
                        </a:lnSpc>
                      </a:pPr>
                      <a:r>
                        <a:rPr lang="en-US" sz="1000" dirty="0">
                          <a:latin typeface="Arial" panose="020B0604020202020204" pitchFamily="34" charset="0"/>
                          <a:cs typeface="Arial" panose="020B0604020202020204" pitchFamily="34" charset="0"/>
                        </a:rPr>
                        <a:t>Plants</a:t>
                      </a:r>
                      <a:endParaRPr lang="en-IN" sz="100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dirty="0">
                          <a:solidFill>
                            <a:schemeClr val="tx1"/>
                          </a:solidFill>
                          <a:latin typeface="Arial" panose="020B0604020202020204" pitchFamily="34" charset="0"/>
                          <a:cs typeface="Arial" panose="020B0604020202020204" pitchFamily="34" charset="0"/>
                        </a:rPr>
                        <a:t>Gujarat, </a:t>
                      </a:r>
                      <a:r>
                        <a:rPr lang="en-IN" sz="1000" dirty="0" err="1">
                          <a:solidFill>
                            <a:schemeClr val="tx1"/>
                          </a:solidFill>
                          <a:latin typeface="Arial" panose="020B0604020202020204" pitchFamily="34" charset="0"/>
                          <a:cs typeface="Arial" panose="020B0604020202020204" pitchFamily="34" charset="0"/>
                        </a:rPr>
                        <a:t>Barauni</a:t>
                      </a:r>
                      <a:r>
                        <a:rPr lang="en-IN" sz="1000" dirty="0">
                          <a:solidFill>
                            <a:schemeClr val="tx1"/>
                          </a:solidFill>
                          <a:latin typeface="Arial" panose="020B0604020202020204" pitchFamily="34" charset="0"/>
                          <a:cs typeface="Arial" panose="020B0604020202020204" pitchFamily="34" charset="0"/>
                        </a:rPr>
                        <a:t>, Panipat and Guwahati</a:t>
                      </a:r>
                    </a:p>
                  </a:txBody>
                  <a:tcPr/>
                </a:tc>
                <a:extLst>
                  <a:ext uri="{0D108BD9-81ED-4DB2-BD59-A6C34878D82A}">
                    <a16:rowId xmlns:a16="http://schemas.microsoft.com/office/drawing/2014/main" val="4224521765"/>
                  </a:ext>
                </a:extLst>
              </a:tr>
            </a:tbl>
          </a:graphicData>
        </a:graphic>
      </p:graphicFrame>
      <p:sp>
        <p:nvSpPr>
          <p:cNvPr id="125" name="Oval 25">
            <a:extLst>
              <a:ext uri="{FF2B5EF4-FFF2-40B4-BE49-F238E27FC236}">
                <a16:creationId xmlns:a16="http://schemas.microsoft.com/office/drawing/2014/main" id="{5C7F7944-AE12-2819-A00F-47191C21CB00}"/>
              </a:ext>
            </a:extLst>
          </p:cNvPr>
          <p:cNvSpPr>
            <a:spLocks noChangeArrowheads="1"/>
          </p:cNvSpPr>
          <p:nvPr/>
        </p:nvSpPr>
        <p:spPr bwMode="gray">
          <a:xfrm>
            <a:off x="4885101" y="4242149"/>
            <a:ext cx="74051"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27" name="Oval 25">
            <a:extLst>
              <a:ext uri="{FF2B5EF4-FFF2-40B4-BE49-F238E27FC236}">
                <a16:creationId xmlns:a16="http://schemas.microsoft.com/office/drawing/2014/main" id="{A5092824-2C72-B46F-2410-ACA8B886CFD4}"/>
              </a:ext>
            </a:extLst>
          </p:cNvPr>
          <p:cNvSpPr>
            <a:spLocks noChangeArrowheads="1"/>
          </p:cNvSpPr>
          <p:nvPr/>
        </p:nvSpPr>
        <p:spPr bwMode="gray">
          <a:xfrm>
            <a:off x="4882609" y="4554113"/>
            <a:ext cx="113681" cy="90826"/>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aphicFrame>
        <p:nvGraphicFramePr>
          <p:cNvPr id="129" name="Table 129">
            <a:extLst>
              <a:ext uri="{FF2B5EF4-FFF2-40B4-BE49-F238E27FC236}">
                <a16:creationId xmlns:a16="http://schemas.microsoft.com/office/drawing/2014/main" id="{DAE24FB1-0F11-6C2B-E42F-DE6FD2B780D9}"/>
              </a:ext>
            </a:extLst>
          </p:cNvPr>
          <p:cNvGraphicFramePr>
            <a:graphicFrameLocks noGrp="1"/>
          </p:cNvGraphicFramePr>
          <p:nvPr>
            <p:extLst>
              <p:ext uri="{D42A27DB-BD31-4B8C-83A1-F6EECF244321}">
                <p14:modId xmlns:p14="http://schemas.microsoft.com/office/powerpoint/2010/main" val="2408145925"/>
              </p:ext>
            </p:extLst>
          </p:nvPr>
        </p:nvGraphicFramePr>
        <p:xfrm>
          <a:off x="5082002" y="4666678"/>
          <a:ext cx="3902460" cy="112776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0">
                <a:tc gridSpan="2">
                  <a:txBody>
                    <a:bodyPr/>
                    <a:lstStyle/>
                    <a:p>
                      <a:pPr algn="ctr"/>
                      <a:r>
                        <a:rPr lang="en-US" sz="1000" dirty="0">
                          <a:latin typeface="Arial" panose="020B0604020202020204" pitchFamily="34" charset="0"/>
                          <a:cs typeface="Arial" panose="020B0604020202020204" pitchFamily="34" charset="0"/>
                        </a:rPr>
                        <a:t>Key Indicators- Target Product</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Plant Capacity</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250 MLPA</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73317991"/>
                  </a:ext>
                </a:extLst>
              </a:tr>
              <a:tr h="160570">
                <a:tc>
                  <a:txBody>
                    <a:bodyPr/>
                    <a:lstStyle/>
                    <a:p>
                      <a:pPr algn="ctr"/>
                      <a:r>
                        <a:rPr lang="en-US" sz="1000" dirty="0">
                          <a:latin typeface="Arial" panose="020B0604020202020204" pitchFamily="34" charset="0"/>
                          <a:cs typeface="Arial" panose="020B0604020202020204" pitchFamily="34" charset="0"/>
                        </a:rPr>
                        <a:t>Production Volume,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220 MLPA</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61902948"/>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Market Share, By Volume,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14.9%</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2595946"/>
                  </a:ext>
                </a:extLst>
              </a:tr>
            </a:tbl>
          </a:graphicData>
        </a:graphic>
      </p:graphicFrame>
      <p:pic>
        <p:nvPicPr>
          <p:cNvPr id="3" name="Picture 2">
            <a:extLst>
              <a:ext uri="{FF2B5EF4-FFF2-40B4-BE49-F238E27FC236}">
                <a16:creationId xmlns:a16="http://schemas.microsoft.com/office/drawing/2014/main" id="{B0161C94-0EF5-05CE-333E-7E1C94F79E8C}"/>
              </a:ext>
            </a:extLst>
          </p:cNvPr>
          <p:cNvPicPr>
            <a:picLocks noChangeAspect="1"/>
          </p:cNvPicPr>
          <p:nvPr/>
        </p:nvPicPr>
        <p:blipFill>
          <a:blip r:embed="rId3"/>
          <a:stretch>
            <a:fillRect/>
          </a:stretch>
        </p:blipFill>
        <p:spPr>
          <a:xfrm>
            <a:off x="5767921" y="93170"/>
            <a:ext cx="1104826" cy="597300"/>
          </a:xfrm>
          <a:prstGeom prst="rect">
            <a:avLst/>
          </a:prstGeom>
        </p:spPr>
      </p:pic>
      <p:graphicFrame>
        <p:nvGraphicFramePr>
          <p:cNvPr id="2" name="Table 129">
            <a:extLst>
              <a:ext uri="{FF2B5EF4-FFF2-40B4-BE49-F238E27FC236}">
                <a16:creationId xmlns:a16="http://schemas.microsoft.com/office/drawing/2014/main" id="{6D07FC25-7A5B-ABE8-F4F2-8996DFDD0189}"/>
              </a:ext>
            </a:extLst>
          </p:cNvPr>
          <p:cNvGraphicFramePr>
            <a:graphicFrameLocks noGrp="1"/>
          </p:cNvGraphicFramePr>
          <p:nvPr>
            <p:extLst>
              <p:ext uri="{D42A27DB-BD31-4B8C-83A1-F6EECF244321}">
                <p14:modId xmlns:p14="http://schemas.microsoft.com/office/powerpoint/2010/main" val="1851750261"/>
              </p:ext>
            </p:extLst>
          </p:nvPr>
        </p:nvGraphicFramePr>
        <p:xfrm>
          <a:off x="5084635" y="5831418"/>
          <a:ext cx="3902460" cy="73152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0">
                <a:tc gridSpan="2">
                  <a:txBody>
                    <a:bodyPr/>
                    <a:lstStyle/>
                    <a:p>
                      <a:pPr algn="ctr"/>
                      <a:r>
                        <a:rPr lang="en-US" sz="1000" dirty="0">
                          <a:latin typeface="Arial" panose="020B0604020202020204" pitchFamily="34" charset="0"/>
                          <a:cs typeface="Arial" panose="020B0604020202020204" pitchFamily="34" charset="0"/>
                        </a:rPr>
                        <a:t>Key Indicators- Overall </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Total Revenue,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5,14,890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5955781"/>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Profit After Tax (PAT)</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21,836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2595946"/>
                  </a:ext>
                </a:extLst>
              </a:tr>
            </a:tbl>
          </a:graphicData>
        </a:graphic>
      </p:graphicFrame>
    </p:spTree>
    <p:extLst>
      <p:ext uri="{BB962C8B-B14F-4D97-AF65-F5344CB8AC3E}">
        <p14:creationId xmlns:p14="http://schemas.microsoft.com/office/powerpoint/2010/main" val="3891736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0" y="167291"/>
            <a:ext cx="7328388" cy="457200"/>
          </a:xfrm>
        </p:spPr>
        <p:txBody>
          <a:bodyPr>
            <a:normAutofit/>
          </a:bodyPr>
          <a:lstStyle/>
          <a:p>
            <a:pPr>
              <a:lnSpc>
                <a:spcPct val="100000"/>
              </a:lnSpc>
              <a:spcBef>
                <a:spcPts val="0"/>
              </a:spcBef>
            </a:pPr>
            <a:r>
              <a:rPr lang="en-US" sz="1400" dirty="0">
                <a:solidFill>
                  <a:schemeClr val="tx1"/>
                </a:solidFill>
                <a:latin typeface="Arial" panose="020B0604020202020204" pitchFamily="34" charset="0"/>
                <a:ea typeface="Verdana" panose="020B0604030504040204" pitchFamily="34" charset="0"/>
              </a:rPr>
              <a:t>INDIAN FARMERS FERTILIZER COOPERATIVE (IFFCO)</a:t>
            </a:r>
          </a:p>
        </p:txBody>
      </p:sp>
      <p:sp>
        <p:nvSpPr>
          <p:cNvPr id="9" name="TextBox 8">
            <a:extLst>
              <a:ext uri="{FF2B5EF4-FFF2-40B4-BE49-F238E27FC236}">
                <a16:creationId xmlns:a16="http://schemas.microsoft.com/office/drawing/2014/main" id="{40368394-201C-416C-83F4-11631F1841CF}"/>
              </a:ext>
            </a:extLst>
          </p:cNvPr>
          <p:cNvSpPr txBox="1"/>
          <p:nvPr/>
        </p:nvSpPr>
        <p:spPr>
          <a:xfrm>
            <a:off x="158823" y="872884"/>
            <a:ext cx="4590893" cy="5651209"/>
          </a:xfrm>
          <a:prstGeom prst="rect">
            <a:avLst/>
          </a:prstGeom>
          <a:solidFill>
            <a:schemeClr val="bg1"/>
          </a:solidFill>
          <a:ln w="28575">
            <a:solidFill>
              <a:schemeClr val="tx2">
                <a:lumMod val="75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Founded in 1967, Indian Farmers Fertilizer Cooperative Limited (IFFCO) is a multi-state cooperative society wholly owned by Cooperative Societies of India.</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IFFCO houses five state-of-the-art production units located at</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err="1">
                <a:solidFill>
                  <a:prstClr val="black"/>
                </a:solidFill>
                <a:ea typeface="Verdana" panose="020B0604030504040204" pitchFamily="34" charset="0"/>
              </a:rPr>
              <a:t>Kalol</a:t>
            </a:r>
            <a:r>
              <a:rPr lang="en-US" sz="1200" b="0" dirty="0">
                <a:solidFill>
                  <a:prstClr val="black"/>
                </a:solidFill>
                <a:ea typeface="Verdana" panose="020B0604030504040204" pitchFamily="34" charset="0"/>
              </a:rPr>
              <a:t>, Kandla, </a:t>
            </a:r>
            <a:r>
              <a:rPr lang="en-US" sz="1200" b="0" dirty="0" err="1">
                <a:solidFill>
                  <a:prstClr val="black"/>
                </a:solidFill>
                <a:ea typeface="Verdana" panose="020B0604030504040204" pitchFamily="34" charset="0"/>
              </a:rPr>
              <a:t>Phulpur</a:t>
            </a:r>
            <a:r>
              <a:rPr lang="en-US" sz="1200" b="0" dirty="0">
                <a:solidFill>
                  <a:prstClr val="black"/>
                </a:solidFill>
                <a:ea typeface="Verdana" panose="020B0604030504040204" pitchFamily="34" charset="0"/>
              </a:rPr>
              <a:t>, </a:t>
            </a:r>
            <a:r>
              <a:rPr lang="en-US" sz="1200" b="0" dirty="0" err="1">
                <a:solidFill>
                  <a:prstClr val="black"/>
                </a:solidFill>
                <a:ea typeface="Verdana" panose="020B0604030504040204" pitchFamily="34" charset="0"/>
              </a:rPr>
              <a:t>Aonla</a:t>
            </a:r>
            <a:r>
              <a:rPr lang="en-US" sz="1200" b="0" dirty="0">
                <a:solidFill>
                  <a:prstClr val="black"/>
                </a:solidFill>
                <a:ea typeface="Verdana" panose="020B0604030504040204" pitchFamily="34" charset="0"/>
              </a:rPr>
              <a:t>, and </a:t>
            </a:r>
            <a:r>
              <a:rPr lang="en-US" sz="1200" b="0" dirty="0" err="1">
                <a:solidFill>
                  <a:prstClr val="black"/>
                </a:solidFill>
                <a:ea typeface="Verdana" panose="020B0604030504040204" pitchFamily="34" charset="0"/>
              </a:rPr>
              <a:t>Paradeep</a:t>
            </a:r>
            <a:r>
              <a:rPr lang="en-US" sz="1200" b="0" dirty="0">
                <a:solidFill>
                  <a:prstClr val="black"/>
                </a:solidFill>
                <a:ea typeface="Verdana" panose="020B0604030504040204" pitchFamily="34" charset="0"/>
              </a:rPr>
              <a:t>, placed strategically for easy access to shipping docks and raw materials.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Out of the five plants of IFFCO, three plants are commissioned and are used in the making of DEF, Urea, and remaining plants are operated for the production of NPK/DAP &amp; Phosphoric Acid Fertilizer.</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manufacture </a:t>
            </a:r>
            <a:r>
              <a:rPr lang="en-US" sz="1200" b="0" dirty="0" err="1">
                <a:solidFill>
                  <a:prstClr val="black"/>
                </a:solidFill>
                <a:ea typeface="Verdana" panose="020B0604030504040204" pitchFamily="34" charset="0"/>
              </a:rPr>
              <a:t>Adblue</a:t>
            </a:r>
            <a:r>
              <a:rPr lang="en-US" sz="1200" b="0" dirty="0">
                <a:solidFill>
                  <a:prstClr val="black"/>
                </a:solidFill>
                <a:ea typeface="Verdana" panose="020B0604030504040204" pitchFamily="34" charset="0"/>
              </a:rPr>
              <a:t> by 100% Indigenous &amp; Patented technology at IFFCO </a:t>
            </a:r>
            <a:r>
              <a:rPr lang="en-US" sz="1200" b="0" dirty="0" err="1">
                <a:solidFill>
                  <a:prstClr val="black"/>
                </a:solidFill>
                <a:ea typeface="Verdana" panose="020B0604030504040204" pitchFamily="34" charset="0"/>
              </a:rPr>
              <a:t>Kalol</a:t>
            </a:r>
            <a:r>
              <a:rPr lang="en-US" sz="1200" b="0" dirty="0">
                <a:solidFill>
                  <a:prstClr val="black"/>
                </a:solidFill>
                <a:ea typeface="Verdana" panose="020B0604030504040204" pitchFamily="34" charset="0"/>
              </a:rPr>
              <a:t> Unit, Gandhinagar (Gujarat).</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IFFCO has also obtained license from VDA to used AdBlue Trademark.</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manufacture DEF designed specifically for use in SCR systems to reduce NOx emissions.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lang="en-US" sz="1200" b="0" dirty="0">
              <a:solidFill>
                <a:prstClr val="black"/>
              </a:solidFill>
              <a:ea typeface="Verdana" panose="020B060403050404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lang="en-US" sz="1200" b="0" dirty="0">
              <a:solidFill>
                <a:prstClr val="black"/>
              </a:solidFill>
              <a:ea typeface="Verdana" panose="020B0604030504040204" pitchFamily="34" charset="0"/>
            </a:endParaRPr>
          </a:p>
        </p:txBody>
      </p:sp>
      <p:grpSp>
        <p:nvGrpSpPr>
          <p:cNvPr id="7" name="Group 6">
            <a:extLst>
              <a:ext uri="{FF2B5EF4-FFF2-40B4-BE49-F238E27FC236}">
                <a16:creationId xmlns:a16="http://schemas.microsoft.com/office/drawing/2014/main" id="{8B0574BA-0B4D-AFCE-B1D5-C1BB90CC4500}"/>
              </a:ext>
            </a:extLst>
          </p:cNvPr>
          <p:cNvGrpSpPr/>
          <p:nvPr/>
        </p:nvGrpSpPr>
        <p:grpSpPr>
          <a:xfrm>
            <a:off x="5183050" y="876466"/>
            <a:ext cx="3035659" cy="2826854"/>
            <a:chOff x="26575" y="919977"/>
            <a:chExt cx="4728475" cy="5691231"/>
          </a:xfrm>
        </p:grpSpPr>
        <p:sp>
          <p:nvSpPr>
            <p:cNvPr id="11" name="Freeform 4">
              <a:extLst>
                <a:ext uri="{FF2B5EF4-FFF2-40B4-BE49-F238E27FC236}">
                  <a16:creationId xmlns:a16="http://schemas.microsoft.com/office/drawing/2014/main" id="{D9212ABE-6008-5AFF-D891-1C309B133319}"/>
                </a:ext>
              </a:extLst>
            </p:cNvPr>
            <p:cNvSpPr/>
            <p:nvPr/>
          </p:nvSpPr>
          <p:spPr bwMode="auto">
            <a:xfrm>
              <a:off x="770844" y="263048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 name="Freeform 5">
              <a:extLst>
                <a:ext uri="{FF2B5EF4-FFF2-40B4-BE49-F238E27FC236}">
                  <a16:creationId xmlns:a16="http://schemas.microsoft.com/office/drawing/2014/main" id="{F25FB85D-8390-556A-83C7-AF6166EB90C1}"/>
                </a:ext>
              </a:extLst>
            </p:cNvPr>
            <p:cNvSpPr/>
            <p:nvPr/>
          </p:nvSpPr>
          <p:spPr bwMode="auto">
            <a:xfrm>
              <a:off x="522754" y="34535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 name="Freeform 6">
              <a:extLst>
                <a:ext uri="{FF2B5EF4-FFF2-40B4-BE49-F238E27FC236}">
                  <a16:creationId xmlns:a16="http://schemas.microsoft.com/office/drawing/2014/main" id="{3AF12550-57BB-6A80-3A83-FD65EC3F4EA0}"/>
                </a:ext>
              </a:extLst>
            </p:cNvPr>
            <p:cNvSpPr/>
            <p:nvPr/>
          </p:nvSpPr>
          <p:spPr bwMode="auto">
            <a:xfrm>
              <a:off x="1176944" y="39025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4" name="Freeform 7">
              <a:extLst>
                <a:ext uri="{FF2B5EF4-FFF2-40B4-BE49-F238E27FC236}">
                  <a16:creationId xmlns:a16="http://schemas.microsoft.com/office/drawing/2014/main" id="{0F0BFDD2-D42A-5529-3E64-AF585A8EFD1D}"/>
                </a:ext>
              </a:extLst>
            </p:cNvPr>
            <p:cNvSpPr/>
            <p:nvPr/>
          </p:nvSpPr>
          <p:spPr bwMode="auto">
            <a:xfrm>
              <a:off x="1365965" y="44824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9">
              <a:extLst>
                <a:ext uri="{FF2B5EF4-FFF2-40B4-BE49-F238E27FC236}">
                  <a16:creationId xmlns:a16="http://schemas.microsoft.com/office/drawing/2014/main" id="{D7C0480E-15D0-87E5-6287-99F32BA6DD39}"/>
                </a:ext>
              </a:extLst>
            </p:cNvPr>
            <p:cNvSpPr/>
            <p:nvPr/>
          </p:nvSpPr>
          <p:spPr bwMode="auto">
            <a:xfrm>
              <a:off x="1376301" y="31643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10">
              <a:extLst>
                <a:ext uri="{FF2B5EF4-FFF2-40B4-BE49-F238E27FC236}">
                  <a16:creationId xmlns:a16="http://schemas.microsoft.com/office/drawing/2014/main" id="{E925D704-F781-BC2C-3050-B0C06A2D1DC1}"/>
                </a:ext>
              </a:extLst>
            </p:cNvPr>
            <p:cNvSpPr/>
            <p:nvPr/>
          </p:nvSpPr>
          <p:spPr bwMode="auto">
            <a:xfrm>
              <a:off x="1866574" y="26074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7" name="Freeform 11">
              <a:extLst>
                <a:ext uri="{FF2B5EF4-FFF2-40B4-BE49-F238E27FC236}">
                  <a16:creationId xmlns:a16="http://schemas.microsoft.com/office/drawing/2014/main" id="{507BDCCD-FFF4-64AB-8724-A6DAF468E1B8}"/>
                </a:ext>
              </a:extLst>
            </p:cNvPr>
            <p:cNvSpPr/>
            <p:nvPr/>
          </p:nvSpPr>
          <p:spPr bwMode="auto">
            <a:xfrm>
              <a:off x="2314023" y="35874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8" name="Freeform 12">
              <a:extLst>
                <a:ext uri="{FF2B5EF4-FFF2-40B4-BE49-F238E27FC236}">
                  <a16:creationId xmlns:a16="http://schemas.microsoft.com/office/drawing/2014/main" id="{1CBAFB19-4F17-EC61-DCE8-E514BF4AC3D1}"/>
                </a:ext>
              </a:extLst>
            </p:cNvPr>
            <p:cNvSpPr/>
            <p:nvPr/>
          </p:nvSpPr>
          <p:spPr bwMode="auto">
            <a:xfrm>
              <a:off x="1938934" y="243333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9" name="Freeform 13">
              <a:extLst>
                <a:ext uri="{FF2B5EF4-FFF2-40B4-BE49-F238E27FC236}">
                  <a16:creationId xmlns:a16="http://schemas.microsoft.com/office/drawing/2014/main" id="{0E86F4C6-56BE-BD81-E417-64C3AEE6BCA3}"/>
                </a:ext>
              </a:extLst>
            </p:cNvPr>
            <p:cNvSpPr/>
            <p:nvPr/>
          </p:nvSpPr>
          <p:spPr bwMode="auto">
            <a:xfrm>
              <a:off x="2764423" y="3052107"/>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0" name="Freeform 14">
              <a:extLst>
                <a:ext uri="{FF2B5EF4-FFF2-40B4-BE49-F238E27FC236}">
                  <a16:creationId xmlns:a16="http://schemas.microsoft.com/office/drawing/2014/main" id="{F6EAAEF7-613D-9BFA-67BF-43275D2E1F2D}"/>
                </a:ext>
              </a:extLst>
            </p:cNvPr>
            <p:cNvSpPr/>
            <p:nvPr/>
          </p:nvSpPr>
          <p:spPr bwMode="auto">
            <a:xfrm>
              <a:off x="2500090" y="38162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1" name="Freeform 15">
              <a:extLst>
                <a:ext uri="{FF2B5EF4-FFF2-40B4-BE49-F238E27FC236}">
                  <a16:creationId xmlns:a16="http://schemas.microsoft.com/office/drawing/2014/main" id="{AD2BE265-B0D7-7C09-46C2-9E2A58A50001}"/>
                </a:ext>
              </a:extLst>
            </p:cNvPr>
            <p:cNvSpPr/>
            <p:nvPr/>
          </p:nvSpPr>
          <p:spPr bwMode="auto">
            <a:xfrm>
              <a:off x="2779191" y="3368687"/>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2" name="Freeform 16">
              <a:extLst>
                <a:ext uri="{FF2B5EF4-FFF2-40B4-BE49-F238E27FC236}">
                  <a16:creationId xmlns:a16="http://schemas.microsoft.com/office/drawing/2014/main" id="{523778B7-5309-AD0D-3D21-55E60FD397AD}"/>
                </a:ext>
              </a:extLst>
            </p:cNvPr>
            <p:cNvSpPr/>
            <p:nvPr/>
          </p:nvSpPr>
          <p:spPr bwMode="auto">
            <a:xfrm>
              <a:off x="3146896" y="30621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7">
              <a:extLst>
                <a:ext uri="{FF2B5EF4-FFF2-40B4-BE49-F238E27FC236}">
                  <a16:creationId xmlns:a16="http://schemas.microsoft.com/office/drawing/2014/main" id="{E3D0F31A-E6F5-43C0-9192-7C590632B2D3}"/>
                </a:ext>
              </a:extLst>
            </p:cNvPr>
            <p:cNvSpPr/>
            <p:nvPr/>
          </p:nvSpPr>
          <p:spPr bwMode="auto">
            <a:xfrm>
              <a:off x="1506253" y="250672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4" name="Freeform 18">
              <a:extLst>
                <a:ext uri="{FF2B5EF4-FFF2-40B4-BE49-F238E27FC236}">
                  <a16:creationId xmlns:a16="http://schemas.microsoft.com/office/drawing/2014/main" id="{63EBBA0F-966C-0D5C-6611-597A4CDE6B6A}"/>
                </a:ext>
              </a:extLst>
            </p:cNvPr>
            <p:cNvSpPr/>
            <p:nvPr/>
          </p:nvSpPr>
          <p:spPr bwMode="auto">
            <a:xfrm>
              <a:off x="1674600" y="52465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9">
              <a:extLst>
                <a:ext uri="{FF2B5EF4-FFF2-40B4-BE49-F238E27FC236}">
                  <a16:creationId xmlns:a16="http://schemas.microsoft.com/office/drawing/2014/main" id="{B0F26172-13AE-792D-1320-5EA196A9705C}"/>
                </a:ext>
              </a:extLst>
            </p:cNvPr>
            <p:cNvSpPr/>
            <p:nvPr/>
          </p:nvSpPr>
          <p:spPr bwMode="auto">
            <a:xfrm>
              <a:off x="1466382" y="53660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20">
              <a:extLst>
                <a:ext uri="{FF2B5EF4-FFF2-40B4-BE49-F238E27FC236}">
                  <a16:creationId xmlns:a16="http://schemas.microsoft.com/office/drawing/2014/main" id="{2DC992F0-6A29-CDF4-C8DB-F3F4EABE1267}"/>
                </a:ext>
              </a:extLst>
            </p:cNvPr>
            <p:cNvSpPr/>
            <p:nvPr/>
          </p:nvSpPr>
          <p:spPr bwMode="auto">
            <a:xfrm>
              <a:off x="1680507" y="214841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21">
              <a:extLst>
                <a:ext uri="{FF2B5EF4-FFF2-40B4-BE49-F238E27FC236}">
                  <a16:creationId xmlns:a16="http://schemas.microsoft.com/office/drawing/2014/main" id="{A754AC3C-8D16-FC43-5BF7-FDBE665454B3}"/>
                </a:ext>
              </a:extLst>
            </p:cNvPr>
            <p:cNvSpPr/>
            <p:nvPr/>
          </p:nvSpPr>
          <p:spPr bwMode="auto">
            <a:xfrm>
              <a:off x="1284744" y="15296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22">
              <a:extLst>
                <a:ext uri="{FF2B5EF4-FFF2-40B4-BE49-F238E27FC236}">
                  <a16:creationId xmlns:a16="http://schemas.microsoft.com/office/drawing/2014/main" id="{FDD6867B-E115-80C8-D104-9B5F8380E39C}"/>
                </a:ext>
              </a:extLst>
            </p:cNvPr>
            <p:cNvSpPr/>
            <p:nvPr/>
          </p:nvSpPr>
          <p:spPr bwMode="auto">
            <a:xfrm>
              <a:off x="1423557" y="2259220"/>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23">
              <a:extLst>
                <a:ext uri="{FF2B5EF4-FFF2-40B4-BE49-F238E27FC236}">
                  <a16:creationId xmlns:a16="http://schemas.microsoft.com/office/drawing/2014/main" id="{E29BB453-C0F0-D8DE-D692-A855F6D8A04F}"/>
                </a:ext>
              </a:extLst>
            </p:cNvPr>
            <p:cNvSpPr/>
            <p:nvPr/>
          </p:nvSpPr>
          <p:spPr bwMode="auto">
            <a:xfrm>
              <a:off x="3694760" y="28549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4">
              <a:extLst>
                <a:ext uri="{FF2B5EF4-FFF2-40B4-BE49-F238E27FC236}">
                  <a16:creationId xmlns:a16="http://schemas.microsoft.com/office/drawing/2014/main" id="{4FD23D08-FF07-71DE-43D3-C9682A6A0C55}"/>
                </a:ext>
              </a:extLst>
            </p:cNvPr>
            <p:cNvSpPr/>
            <p:nvPr/>
          </p:nvSpPr>
          <p:spPr bwMode="auto">
            <a:xfrm>
              <a:off x="3941374" y="262040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5">
              <a:extLst>
                <a:ext uri="{FF2B5EF4-FFF2-40B4-BE49-F238E27FC236}">
                  <a16:creationId xmlns:a16="http://schemas.microsoft.com/office/drawing/2014/main" id="{2FD5E7FE-B7F2-7717-B3B3-80010E65C7AE}"/>
                </a:ext>
              </a:extLst>
            </p:cNvPr>
            <p:cNvSpPr/>
            <p:nvPr/>
          </p:nvSpPr>
          <p:spPr bwMode="auto">
            <a:xfrm>
              <a:off x="4214568" y="31053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6">
              <a:extLst>
                <a:ext uri="{FF2B5EF4-FFF2-40B4-BE49-F238E27FC236}">
                  <a16:creationId xmlns:a16="http://schemas.microsoft.com/office/drawing/2014/main" id="{D98A9D42-3643-5C58-731D-C867B027F58F}"/>
                </a:ext>
              </a:extLst>
            </p:cNvPr>
            <p:cNvSpPr/>
            <p:nvPr/>
          </p:nvSpPr>
          <p:spPr bwMode="auto">
            <a:xfrm>
              <a:off x="4186510" y="324349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7">
              <a:extLst>
                <a:ext uri="{FF2B5EF4-FFF2-40B4-BE49-F238E27FC236}">
                  <a16:creationId xmlns:a16="http://schemas.microsoft.com/office/drawing/2014/main" id="{B7C14142-BEBC-14D3-6F59-FB31A30DCBAC}"/>
                </a:ext>
              </a:extLst>
            </p:cNvPr>
            <p:cNvSpPr/>
            <p:nvPr/>
          </p:nvSpPr>
          <p:spPr bwMode="auto">
            <a:xfrm>
              <a:off x="4084616" y="346222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8">
              <a:extLst>
                <a:ext uri="{FF2B5EF4-FFF2-40B4-BE49-F238E27FC236}">
                  <a16:creationId xmlns:a16="http://schemas.microsoft.com/office/drawing/2014/main" id="{D95A1DB1-CD62-B198-AE0A-35AC0717027D}"/>
                </a:ext>
              </a:extLst>
            </p:cNvPr>
            <p:cNvSpPr/>
            <p:nvPr/>
          </p:nvSpPr>
          <p:spPr bwMode="auto">
            <a:xfrm>
              <a:off x="3434857" y="29154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9">
              <a:extLst>
                <a:ext uri="{FF2B5EF4-FFF2-40B4-BE49-F238E27FC236}">
                  <a16:creationId xmlns:a16="http://schemas.microsoft.com/office/drawing/2014/main" id="{007C47FC-A5D5-66DA-EA1C-67E397EA9B57}"/>
                </a:ext>
              </a:extLst>
            </p:cNvPr>
            <p:cNvSpPr/>
            <p:nvPr/>
          </p:nvSpPr>
          <p:spPr bwMode="auto">
            <a:xfrm>
              <a:off x="1293605" y="4875317"/>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30">
              <a:extLst>
                <a:ext uri="{FF2B5EF4-FFF2-40B4-BE49-F238E27FC236}">
                  <a16:creationId xmlns:a16="http://schemas.microsoft.com/office/drawing/2014/main" id="{B35D9695-FDAC-948D-1FE1-07CC96D3AB61}"/>
                </a:ext>
              </a:extLst>
            </p:cNvPr>
            <p:cNvSpPr/>
            <p:nvPr/>
          </p:nvSpPr>
          <p:spPr bwMode="auto">
            <a:xfrm>
              <a:off x="3935467" y="345358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31">
              <a:extLst>
                <a:ext uri="{FF2B5EF4-FFF2-40B4-BE49-F238E27FC236}">
                  <a16:creationId xmlns:a16="http://schemas.microsoft.com/office/drawing/2014/main" id="{D45ACFD0-A373-A5D8-9438-FEEC77C981D3}"/>
                </a:ext>
              </a:extLst>
            </p:cNvPr>
            <p:cNvSpPr/>
            <p:nvPr/>
          </p:nvSpPr>
          <p:spPr bwMode="auto">
            <a:xfrm>
              <a:off x="3705098" y="320895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41">
              <a:extLst>
                <a:ext uri="{FF2B5EF4-FFF2-40B4-BE49-F238E27FC236}">
                  <a16:creationId xmlns:a16="http://schemas.microsoft.com/office/drawing/2014/main" id="{81E3F5BC-87CF-1527-962E-CE9A448C9A46}"/>
                </a:ext>
              </a:extLst>
            </p:cNvPr>
            <p:cNvSpPr/>
            <p:nvPr/>
          </p:nvSpPr>
          <p:spPr bwMode="auto">
            <a:xfrm>
              <a:off x="1847377" y="2839136"/>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42">
              <a:extLst>
                <a:ext uri="{FF2B5EF4-FFF2-40B4-BE49-F238E27FC236}">
                  <a16:creationId xmlns:a16="http://schemas.microsoft.com/office/drawing/2014/main" id="{9DC4A234-AD5D-E17C-504E-F2495EB1F1A4}"/>
                </a:ext>
              </a:extLst>
            </p:cNvPr>
            <p:cNvSpPr/>
            <p:nvPr/>
          </p:nvSpPr>
          <p:spPr bwMode="auto">
            <a:xfrm>
              <a:off x="2219512" y="56351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43">
              <a:extLst>
                <a:ext uri="{FF2B5EF4-FFF2-40B4-BE49-F238E27FC236}">
                  <a16:creationId xmlns:a16="http://schemas.microsoft.com/office/drawing/2014/main" id="{AFA6377B-94F5-4930-E31A-6D005DF7A990}"/>
                </a:ext>
              </a:extLst>
            </p:cNvPr>
            <p:cNvSpPr/>
            <p:nvPr/>
          </p:nvSpPr>
          <p:spPr bwMode="auto">
            <a:xfrm>
              <a:off x="2207698" y="5473940"/>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6" name="Freeform 44">
              <a:extLst>
                <a:ext uri="{FF2B5EF4-FFF2-40B4-BE49-F238E27FC236}">
                  <a16:creationId xmlns:a16="http://schemas.microsoft.com/office/drawing/2014/main" id="{4BA44EB1-7869-0B3D-992B-773720EBFFFD}"/>
                </a:ext>
              </a:extLst>
            </p:cNvPr>
            <p:cNvSpPr/>
            <p:nvPr/>
          </p:nvSpPr>
          <p:spPr bwMode="auto">
            <a:xfrm>
              <a:off x="2615275" y="47285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7" name="Freeform 45">
              <a:extLst>
                <a:ext uri="{FF2B5EF4-FFF2-40B4-BE49-F238E27FC236}">
                  <a16:creationId xmlns:a16="http://schemas.microsoft.com/office/drawing/2014/main" id="{E48D1DA1-E528-165A-23BE-D984CCAC5A14}"/>
                </a:ext>
              </a:extLst>
            </p:cNvPr>
            <p:cNvSpPr/>
            <p:nvPr/>
          </p:nvSpPr>
          <p:spPr bwMode="auto">
            <a:xfrm>
              <a:off x="1547602" y="5504158"/>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72">
              <a:extLst>
                <a:ext uri="{FF2B5EF4-FFF2-40B4-BE49-F238E27FC236}">
                  <a16:creationId xmlns:a16="http://schemas.microsoft.com/office/drawing/2014/main" id="{513A179F-D377-DDAA-036A-0178011ECEA5}"/>
                </a:ext>
              </a:extLst>
            </p:cNvPr>
            <p:cNvSpPr/>
            <p:nvPr/>
          </p:nvSpPr>
          <p:spPr bwMode="auto">
            <a:xfrm>
              <a:off x="1806029" y="24851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9" name="Group 78">
              <a:extLst>
                <a:ext uri="{FF2B5EF4-FFF2-40B4-BE49-F238E27FC236}">
                  <a16:creationId xmlns:a16="http://schemas.microsoft.com/office/drawing/2014/main" id="{921FE785-CC91-E204-0FB6-130CE74B2C9F}"/>
                </a:ext>
              </a:extLst>
            </p:cNvPr>
            <p:cNvGrpSpPr/>
            <p:nvPr/>
          </p:nvGrpSpPr>
          <p:grpSpPr bwMode="auto">
            <a:xfrm>
              <a:off x="1206478" y="4141428"/>
              <a:ext cx="50209" cy="51804"/>
              <a:chOff x="7728" y="10782"/>
              <a:chExt cx="2776" cy="2978"/>
            </a:xfrm>
          </p:grpSpPr>
          <p:sp>
            <p:nvSpPr>
              <p:cNvPr id="122" name="Freeform 79">
                <a:extLst>
                  <a:ext uri="{FF2B5EF4-FFF2-40B4-BE49-F238E27FC236}">
                    <a16:creationId xmlns:a16="http://schemas.microsoft.com/office/drawing/2014/main" id="{AE1CF149-DA27-B4DA-F8A7-0E11DFB0620D}"/>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3" name="Freeform 80">
                <a:extLst>
                  <a:ext uri="{FF2B5EF4-FFF2-40B4-BE49-F238E27FC236}">
                    <a16:creationId xmlns:a16="http://schemas.microsoft.com/office/drawing/2014/main" id="{929183F1-D5EB-7F51-FE88-C1292818EE3C}"/>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50" name="Group 313">
              <a:extLst>
                <a:ext uri="{FF2B5EF4-FFF2-40B4-BE49-F238E27FC236}">
                  <a16:creationId xmlns:a16="http://schemas.microsoft.com/office/drawing/2014/main" id="{1809BDBC-48C5-DB15-1904-5C2D688AA6AD}"/>
                </a:ext>
              </a:extLst>
            </p:cNvPr>
            <p:cNvGrpSpPr/>
            <p:nvPr/>
          </p:nvGrpSpPr>
          <p:grpSpPr bwMode="auto">
            <a:xfrm>
              <a:off x="922947" y="4076673"/>
              <a:ext cx="301252" cy="58999"/>
              <a:chOff x="512" y="2456"/>
              <a:chExt cx="204" cy="41"/>
            </a:xfrm>
          </p:grpSpPr>
          <p:sp>
            <p:nvSpPr>
              <p:cNvPr id="118" name="Freeform 77">
                <a:extLst>
                  <a:ext uri="{FF2B5EF4-FFF2-40B4-BE49-F238E27FC236}">
                    <a16:creationId xmlns:a16="http://schemas.microsoft.com/office/drawing/2014/main" id="{8680865D-4417-C510-0F75-F37778BAB946}"/>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19" name="Group 315">
                <a:extLst>
                  <a:ext uri="{FF2B5EF4-FFF2-40B4-BE49-F238E27FC236}">
                    <a16:creationId xmlns:a16="http://schemas.microsoft.com/office/drawing/2014/main" id="{D704A463-089B-A5FE-C47F-E9C3471AB0B4}"/>
                  </a:ext>
                </a:extLst>
              </p:cNvPr>
              <p:cNvGrpSpPr/>
              <p:nvPr/>
            </p:nvGrpSpPr>
            <p:grpSpPr bwMode="auto">
              <a:xfrm>
                <a:off x="512" y="2456"/>
                <a:ext cx="12" cy="4"/>
                <a:chOff x="2478" y="4937"/>
                <a:chExt cx="10011" cy="3255"/>
              </a:xfrm>
            </p:grpSpPr>
            <p:sp>
              <p:nvSpPr>
                <p:cNvPr id="120" name="Freeform 316">
                  <a:extLst>
                    <a:ext uri="{FF2B5EF4-FFF2-40B4-BE49-F238E27FC236}">
                      <a16:creationId xmlns:a16="http://schemas.microsoft.com/office/drawing/2014/main" id="{9B314DFC-E095-27D1-662A-9D653FD63B26}"/>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1" name="Freeform 317">
                  <a:extLst>
                    <a:ext uri="{FF2B5EF4-FFF2-40B4-BE49-F238E27FC236}">
                      <a16:creationId xmlns:a16="http://schemas.microsoft.com/office/drawing/2014/main" id="{0333872C-3C08-A1E3-E304-CBB74E6CCF1F}"/>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1" name="Freeform 4">
              <a:extLst>
                <a:ext uri="{FF2B5EF4-FFF2-40B4-BE49-F238E27FC236}">
                  <a16:creationId xmlns:a16="http://schemas.microsoft.com/office/drawing/2014/main" id="{0F923987-B805-0DEC-A73A-29A7913FDC41}"/>
                </a:ext>
              </a:extLst>
            </p:cNvPr>
            <p:cNvSpPr/>
            <p:nvPr/>
          </p:nvSpPr>
          <p:spPr bwMode="auto">
            <a:xfrm>
              <a:off x="1866574" y="42479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2" name="Freeform 4">
              <a:extLst>
                <a:ext uri="{FF2B5EF4-FFF2-40B4-BE49-F238E27FC236}">
                  <a16:creationId xmlns:a16="http://schemas.microsoft.com/office/drawing/2014/main" id="{5D1CDB3D-A9EA-DE6E-2786-9D25C8EAA268}"/>
                </a:ext>
              </a:extLst>
            </p:cNvPr>
            <p:cNvSpPr/>
            <p:nvPr/>
          </p:nvSpPr>
          <p:spPr bwMode="auto">
            <a:xfrm>
              <a:off x="1767634" y="4351522"/>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圆角矩形 45">
              <a:extLst>
                <a:ext uri="{FF2B5EF4-FFF2-40B4-BE49-F238E27FC236}">
                  <a16:creationId xmlns:a16="http://schemas.microsoft.com/office/drawing/2014/main" id="{55BD66CF-2074-5516-301E-31E9EC0A1308}"/>
                </a:ext>
              </a:extLst>
            </p:cNvPr>
            <p:cNvSpPr/>
            <p:nvPr/>
          </p:nvSpPr>
          <p:spPr>
            <a:xfrm>
              <a:off x="1267952" y="919977"/>
              <a:ext cx="1285951" cy="538921"/>
            </a:xfrm>
            <a:prstGeom prst="roundRect">
              <a:avLst>
                <a:gd name="adj" fmla="val 50000"/>
              </a:avLst>
            </a:pr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North</a:t>
              </a:r>
            </a:p>
          </p:txBody>
        </p:sp>
        <p:sp>
          <p:nvSpPr>
            <p:cNvPr id="54" name="圆角矩形 45">
              <a:extLst>
                <a:ext uri="{FF2B5EF4-FFF2-40B4-BE49-F238E27FC236}">
                  <a16:creationId xmlns:a16="http://schemas.microsoft.com/office/drawing/2014/main" id="{488A0116-CCAD-55FB-F0E8-EF501F7424AE}"/>
                </a:ext>
              </a:extLst>
            </p:cNvPr>
            <p:cNvSpPr/>
            <p:nvPr/>
          </p:nvSpPr>
          <p:spPr>
            <a:xfrm>
              <a:off x="26575" y="2377914"/>
              <a:ext cx="1151846" cy="499087"/>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sp>
          <p:nvSpPr>
            <p:cNvPr id="55" name="圆角矩形 45">
              <a:extLst>
                <a:ext uri="{FF2B5EF4-FFF2-40B4-BE49-F238E27FC236}">
                  <a16:creationId xmlns:a16="http://schemas.microsoft.com/office/drawing/2014/main" id="{0894FAA7-FD80-E7B8-2F2C-3D858D8D5722}"/>
                </a:ext>
              </a:extLst>
            </p:cNvPr>
            <p:cNvSpPr/>
            <p:nvPr/>
          </p:nvSpPr>
          <p:spPr>
            <a:xfrm>
              <a:off x="2956135" y="4635477"/>
              <a:ext cx="1471628" cy="383234"/>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sp>
          <p:nvSpPr>
            <p:cNvPr id="108" name="圆角矩形 45">
              <a:extLst>
                <a:ext uri="{FF2B5EF4-FFF2-40B4-BE49-F238E27FC236}">
                  <a16:creationId xmlns:a16="http://schemas.microsoft.com/office/drawing/2014/main" id="{B2315052-588E-5A37-81BB-DBBB7A381D8F}"/>
                </a:ext>
              </a:extLst>
            </p:cNvPr>
            <p:cNvSpPr/>
            <p:nvPr/>
          </p:nvSpPr>
          <p:spPr>
            <a:xfrm>
              <a:off x="1213350" y="6227974"/>
              <a:ext cx="1206997" cy="383234"/>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sp>
          <p:nvSpPr>
            <p:cNvPr id="109" name="Oval 25">
              <a:extLst>
                <a:ext uri="{FF2B5EF4-FFF2-40B4-BE49-F238E27FC236}">
                  <a16:creationId xmlns:a16="http://schemas.microsoft.com/office/drawing/2014/main" id="{0765E447-AF12-A269-64FE-391F75730518}"/>
                </a:ext>
              </a:extLst>
            </p:cNvPr>
            <p:cNvSpPr>
              <a:spLocks noChangeArrowheads="1"/>
            </p:cNvSpPr>
            <p:nvPr/>
          </p:nvSpPr>
          <p:spPr bwMode="gray">
            <a:xfrm>
              <a:off x="1821055" y="2863527"/>
              <a:ext cx="101228" cy="98640"/>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10" name="Oval 25">
              <a:extLst>
                <a:ext uri="{FF2B5EF4-FFF2-40B4-BE49-F238E27FC236}">
                  <a16:creationId xmlns:a16="http://schemas.microsoft.com/office/drawing/2014/main" id="{FFE7A0F2-4A80-F756-B552-4F1E91348A06}"/>
                </a:ext>
              </a:extLst>
            </p:cNvPr>
            <p:cNvSpPr>
              <a:spLocks noChangeArrowheads="1"/>
            </p:cNvSpPr>
            <p:nvPr/>
          </p:nvSpPr>
          <p:spPr bwMode="gray">
            <a:xfrm>
              <a:off x="974839" y="366141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pSp>
      <p:graphicFrame>
        <p:nvGraphicFramePr>
          <p:cNvPr id="124" name="Table 2">
            <a:extLst>
              <a:ext uri="{FF2B5EF4-FFF2-40B4-BE49-F238E27FC236}">
                <a16:creationId xmlns:a16="http://schemas.microsoft.com/office/drawing/2014/main" id="{2339F052-9834-6BA5-1F76-80720AD6B546}"/>
              </a:ext>
            </a:extLst>
          </p:cNvPr>
          <p:cNvGraphicFramePr>
            <a:graphicFrameLocks noGrp="1"/>
          </p:cNvGraphicFramePr>
          <p:nvPr>
            <p:extLst>
              <p:ext uri="{D42A27DB-BD31-4B8C-83A1-F6EECF244321}">
                <p14:modId xmlns:p14="http://schemas.microsoft.com/office/powerpoint/2010/main" val="1650838588"/>
              </p:ext>
            </p:extLst>
          </p:nvPr>
        </p:nvGraphicFramePr>
        <p:xfrm>
          <a:off x="5082717" y="3756468"/>
          <a:ext cx="3902460" cy="875349"/>
        </p:xfrm>
        <a:graphic>
          <a:graphicData uri="http://schemas.openxmlformats.org/drawingml/2006/table">
            <a:tbl>
              <a:tblPr firstRow="1" bandRow="1">
                <a:tableStyleId>{073A0DAA-6AF3-43AB-8588-CEC1D06C72B9}</a:tableStyleId>
              </a:tblPr>
              <a:tblGrid>
                <a:gridCol w="990537">
                  <a:extLst>
                    <a:ext uri="{9D8B030D-6E8A-4147-A177-3AD203B41FA5}">
                      <a16:colId xmlns:a16="http://schemas.microsoft.com/office/drawing/2014/main" val="324926490"/>
                    </a:ext>
                  </a:extLst>
                </a:gridCol>
                <a:gridCol w="2911923">
                  <a:extLst>
                    <a:ext uri="{9D8B030D-6E8A-4147-A177-3AD203B41FA5}">
                      <a16:colId xmlns:a16="http://schemas.microsoft.com/office/drawing/2014/main" val="3359506510"/>
                    </a:ext>
                  </a:extLst>
                </a:gridCol>
              </a:tblGrid>
              <a:tr h="243348">
                <a:tc gridSpan="2">
                  <a:txBody>
                    <a:bodyPr/>
                    <a:lstStyle/>
                    <a:p>
                      <a:pPr algn="ctr">
                        <a:lnSpc>
                          <a:spcPct val="150000"/>
                        </a:lnSpc>
                      </a:pPr>
                      <a:r>
                        <a:rPr lang="en-US" sz="1000" dirty="0">
                          <a:latin typeface="Arial" panose="020B0604020202020204" pitchFamily="34" charset="0"/>
                          <a:cs typeface="Arial" panose="020B0604020202020204" pitchFamily="34" charset="0"/>
                        </a:rPr>
                        <a:t>Business Setup, FY2021</a:t>
                      </a:r>
                      <a:endParaRPr lang="en-IN" sz="1000" dirty="0">
                        <a:latin typeface="Arial" panose="020B0604020202020204" pitchFamily="34" charset="0"/>
                        <a:cs typeface="Arial" panose="020B0604020202020204" pitchFamily="34" charset="0"/>
                      </a:endParaRPr>
                    </a:p>
                  </a:txBody>
                  <a:tcPr/>
                </a:tc>
                <a:tc hMerge="1">
                  <a:txBody>
                    <a:bodyPr/>
                    <a:lstStyle/>
                    <a:p>
                      <a:pPr>
                        <a:lnSpc>
                          <a:spcPct val="150000"/>
                        </a:lnSpc>
                      </a:pPr>
                      <a:endParaRPr lang="en-IN"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1177955"/>
                  </a:ext>
                </a:extLst>
              </a:tr>
              <a:tr h="243348">
                <a:tc>
                  <a:txBody>
                    <a:bodyPr/>
                    <a:lstStyle/>
                    <a:p>
                      <a:pPr>
                        <a:lnSpc>
                          <a:spcPct val="150000"/>
                        </a:lnSpc>
                      </a:pPr>
                      <a:r>
                        <a:rPr lang="en-US" sz="1000" b="0" dirty="0">
                          <a:latin typeface="Arial" panose="020B0604020202020204" pitchFamily="34" charset="0"/>
                          <a:cs typeface="Arial" panose="020B0604020202020204" pitchFamily="34" charset="0"/>
                        </a:rPr>
                        <a:t>HQ</a:t>
                      </a:r>
                      <a:endParaRPr lang="en-IN" sz="1000" b="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dirty="0">
                          <a:solidFill>
                            <a:schemeClr val="tx1"/>
                          </a:solidFill>
                          <a:latin typeface="Arial" panose="020B0604020202020204" pitchFamily="34" charset="0"/>
                          <a:cs typeface="Arial" panose="020B0604020202020204" pitchFamily="34" charset="0"/>
                        </a:rPr>
                        <a:t>New Delhi</a:t>
                      </a:r>
                    </a:p>
                  </a:txBody>
                  <a:tcPr/>
                </a:tc>
                <a:extLst>
                  <a:ext uri="{0D108BD9-81ED-4DB2-BD59-A6C34878D82A}">
                    <a16:rowId xmlns:a16="http://schemas.microsoft.com/office/drawing/2014/main" val="4023468012"/>
                  </a:ext>
                </a:extLst>
              </a:tr>
              <a:tr h="243348">
                <a:tc>
                  <a:txBody>
                    <a:bodyPr/>
                    <a:lstStyle/>
                    <a:p>
                      <a:pPr>
                        <a:lnSpc>
                          <a:spcPct val="150000"/>
                        </a:lnSpc>
                      </a:pPr>
                      <a:r>
                        <a:rPr lang="en-US" sz="1000" dirty="0">
                          <a:latin typeface="Arial" panose="020B0604020202020204" pitchFamily="34" charset="0"/>
                          <a:cs typeface="Arial" panose="020B0604020202020204" pitchFamily="34" charset="0"/>
                        </a:rPr>
                        <a:t>Plants</a:t>
                      </a:r>
                      <a:endParaRPr lang="en-IN" sz="100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dirty="0" err="1">
                          <a:solidFill>
                            <a:schemeClr val="tx1"/>
                          </a:solidFill>
                          <a:latin typeface="Arial" panose="020B0604020202020204" pitchFamily="34" charset="0"/>
                          <a:cs typeface="Arial" panose="020B0604020202020204" pitchFamily="34" charset="0"/>
                        </a:rPr>
                        <a:t>Kalol</a:t>
                      </a:r>
                      <a:r>
                        <a:rPr lang="en-IN" sz="1000" dirty="0">
                          <a:solidFill>
                            <a:schemeClr val="tx1"/>
                          </a:solidFill>
                          <a:latin typeface="Arial" panose="020B0604020202020204" pitchFamily="34" charset="0"/>
                          <a:cs typeface="Arial" panose="020B0604020202020204" pitchFamily="34" charset="0"/>
                        </a:rPr>
                        <a:t>, Gujarat</a:t>
                      </a:r>
                    </a:p>
                  </a:txBody>
                  <a:tcPr/>
                </a:tc>
                <a:extLst>
                  <a:ext uri="{0D108BD9-81ED-4DB2-BD59-A6C34878D82A}">
                    <a16:rowId xmlns:a16="http://schemas.microsoft.com/office/drawing/2014/main" val="4224521765"/>
                  </a:ext>
                </a:extLst>
              </a:tr>
            </a:tbl>
          </a:graphicData>
        </a:graphic>
      </p:graphicFrame>
      <p:sp>
        <p:nvSpPr>
          <p:cNvPr id="125" name="Oval 25">
            <a:extLst>
              <a:ext uri="{FF2B5EF4-FFF2-40B4-BE49-F238E27FC236}">
                <a16:creationId xmlns:a16="http://schemas.microsoft.com/office/drawing/2014/main" id="{5C7F7944-AE12-2819-A00F-47191C21CB00}"/>
              </a:ext>
            </a:extLst>
          </p:cNvPr>
          <p:cNvSpPr>
            <a:spLocks noChangeArrowheads="1"/>
          </p:cNvSpPr>
          <p:nvPr/>
        </p:nvSpPr>
        <p:spPr bwMode="gray">
          <a:xfrm>
            <a:off x="4885101" y="4242149"/>
            <a:ext cx="74051"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27" name="Oval 25">
            <a:extLst>
              <a:ext uri="{FF2B5EF4-FFF2-40B4-BE49-F238E27FC236}">
                <a16:creationId xmlns:a16="http://schemas.microsoft.com/office/drawing/2014/main" id="{A5092824-2C72-B46F-2410-ACA8B886CFD4}"/>
              </a:ext>
            </a:extLst>
          </p:cNvPr>
          <p:cNvSpPr>
            <a:spLocks noChangeArrowheads="1"/>
          </p:cNvSpPr>
          <p:nvPr/>
        </p:nvSpPr>
        <p:spPr bwMode="gray">
          <a:xfrm>
            <a:off x="4882609" y="4554113"/>
            <a:ext cx="113681" cy="90826"/>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aphicFrame>
        <p:nvGraphicFramePr>
          <p:cNvPr id="129" name="Table 129">
            <a:extLst>
              <a:ext uri="{FF2B5EF4-FFF2-40B4-BE49-F238E27FC236}">
                <a16:creationId xmlns:a16="http://schemas.microsoft.com/office/drawing/2014/main" id="{DAE24FB1-0F11-6C2B-E42F-DE6FD2B780D9}"/>
              </a:ext>
            </a:extLst>
          </p:cNvPr>
          <p:cNvGraphicFramePr>
            <a:graphicFrameLocks noGrp="1"/>
          </p:cNvGraphicFramePr>
          <p:nvPr>
            <p:extLst>
              <p:ext uri="{D42A27DB-BD31-4B8C-83A1-F6EECF244321}">
                <p14:modId xmlns:p14="http://schemas.microsoft.com/office/powerpoint/2010/main" val="3651102903"/>
              </p:ext>
            </p:extLst>
          </p:nvPr>
        </p:nvGraphicFramePr>
        <p:xfrm>
          <a:off x="5082002" y="4641275"/>
          <a:ext cx="3902460" cy="112776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 Target Product</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Plant Capacity</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322 MLPA</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73317991"/>
                  </a:ext>
                </a:extLst>
              </a:tr>
              <a:tr h="160570">
                <a:tc>
                  <a:txBody>
                    <a:bodyPr/>
                    <a:lstStyle/>
                    <a:p>
                      <a:pPr algn="ctr"/>
                      <a:r>
                        <a:rPr lang="en-US" sz="1000" dirty="0">
                          <a:latin typeface="Arial" panose="020B0604020202020204" pitchFamily="34" charset="0"/>
                          <a:cs typeface="Arial" panose="020B0604020202020204" pitchFamily="34" charset="0"/>
                        </a:rPr>
                        <a:t>Production Volume,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300 MLPA</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61902948"/>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Market Share, By Volume,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17.2%</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2595946"/>
                  </a:ext>
                </a:extLst>
              </a:tr>
            </a:tbl>
          </a:graphicData>
        </a:graphic>
      </p:graphicFrame>
      <p:pic>
        <p:nvPicPr>
          <p:cNvPr id="3" name="Picture 2">
            <a:extLst>
              <a:ext uri="{FF2B5EF4-FFF2-40B4-BE49-F238E27FC236}">
                <a16:creationId xmlns:a16="http://schemas.microsoft.com/office/drawing/2014/main" id="{7926B336-DADA-4940-C619-623C5DFB4484}"/>
              </a:ext>
            </a:extLst>
          </p:cNvPr>
          <p:cNvPicPr>
            <a:picLocks noChangeAspect="1"/>
          </p:cNvPicPr>
          <p:nvPr/>
        </p:nvPicPr>
        <p:blipFill>
          <a:blip r:embed="rId3"/>
          <a:stretch>
            <a:fillRect/>
          </a:stretch>
        </p:blipFill>
        <p:spPr>
          <a:xfrm>
            <a:off x="5488194" y="119928"/>
            <a:ext cx="866775" cy="571500"/>
          </a:xfrm>
          <a:prstGeom prst="rect">
            <a:avLst/>
          </a:prstGeom>
        </p:spPr>
      </p:pic>
      <p:graphicFrame>
        <p:nvGraphicFramePr>
          <p:cNvPr id="2" name="Table 129">
            <a:extLst>
              <a:ext uri="{FF2B5EF4-FFF2-40B4-BE49-F238E27FC236}">
                <a16:creationId xmlns:a16="http://schemas.microsoft.com/office/drawing/2014/main" id="{D850B4B9-6560-D353-E033-EAD0A3FCD441}"/>
              </a:ext>
            </a:extLst>
          </p:cNvPr>
          <p:cNvGraphicFramePr>
            <a:graphicFrameLocks noGrp="1"/>
          </p:cNvGraphicFramePr>
          <p:nvPr>
            <p:extLst>
              <p:ext uri="{D42A27DB-BD31-4B8C-83A1-F6EECF244321}">
                <p14:modId xmlns:p14="http://schemas.microsoft.com/office/powerpoint/2010/main" val="160334300"/>
              </p:ext>
            </p:extLst>
          </p:nvPr>
        </p:nvGraphicFramePr>
        <p:xfrm>
          <a:off x="5095689" y="5777732"/>
          <a:ext cx="3902460" cy="73152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 Overall</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Total Revenue,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533.69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5955781"/>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Profit After Tax (PAT)</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2.85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2595946"/>
                  </a:ext>
                </a:extLst>
              </a:tr>
            </a:tbl>
          </a:graphicData>
        </a:graphic>
      </p:graphicFrame>
    </p:spTree>
    <p:extLst>
      <p:ext uri="{BB962C8B-B14F-4D97-AF65-F5344CB8AC3E}">
        <p14:creationId xmlns:p14="http://schemas.microsoft.com/office/powerpoint/2010/main" val="4000297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0" y="167291"/>
            <a:ext cx="7328388" cy="457200"/>
          </a:xfrm>
        </p:spPr>
        <p:txBody>
          <a:bodyPr>
            <a:normAutofit/>
          </a:bodyPr>
          <a:lstStyle/>
          <a:p>
            <a:pPr>
              <a:lnSpc>
                <a:spcPct val="100000"/>
              </a:lnSpc>
              <a:spcBef>
                <a:spcPts val="0"/>
              </a:spcBef>
            </a:pPr>
            <a:r>
              <a:rPr lang="en-US" sz="1400" dirty="0">
                <a:solidFill>
                  <a:schemeClr val="tx1"/>
                </a:solidFill>
                <a:latin typeface="Arial" panose="020B0604020202020204" pitchFamily="34" charset="0"/>
                <a:ea typeface="Verdana" panose="020B0604030504040204" pitchFamily="34" charset="0"/>
              </a:rPr>
              <a:t>CUMMINS INC.</a:t>
            </a:r>
          </a:p>
        </p:txBody>
      </p:sp>
      <p:sp>
        <p:nvSpPr>
          <p:cNvPr id="9" name="TextBox 8">
            <a:extLst>
              <a:ext uri="{FF2B5EF4-FFF2-40B4-BE49-F238E27FC236}">
                <a16:creationId xmlns:a16="http://schemas.microsoft.com/office/drawing/2014/main" id="{40368394-201C-416C-83F4-11631F1841CF}"/>
              </a:ext>
            </a:extLst>
          </p:cNvPr>
          <p:cNvSpPr txBox="1"/>
          <p:nvPr/>
        </p:nvSpPr>
        <p:spPr>
          <a:xfrm>
            <a:off x="158823" y="734381"/>
            <a:ext cx="4590893" cy="5928208"/>
          </a:xfrm>
          <a:prstGeom prst="rect">
            <a:avLst/>
          </a:prstGeom>
          <a:solidFill>
            <a:schemeClr val="bg1"/>
          </a:solidFill>
          <a:ln w="28575">
            <a:solidFill>
              <a:schemeClr val="tx2">
                <a:lumMod val="75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Cummins India Limited was established in 1962 and is a leading manufacturer of diesel and natural gas engines, generator in India.</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also manufacturer </a:t>
            </a:r>
            <a:r>
              <a:rPr lang="en-US" sz="1200" b="0" dirty="0" err="1">
                <a:solidFill>
                  <a:prstClr val="black"/>
                </a:solidFill>
                <a:ea typeface="Verdana" panose="020B0604030504040204" pitchFamily="34" charset="0"/>
              </a:rPr>
              <a:t>adblue</a:t>
            </a:r>
            <a:r>
              <a:rPr lang="en-US" sz="1200" b="0" dirty="0">
                <a:solidFill>
                  <a:prstClr val="black"/>
                </a:solidFill>
                <a:ea typeface="Verdana" panose="020B0604030504040204" pitchFamily="34" charset="0"/>
              </a:rPr>
              <a:t> in India, designed specifically for use in SCR systems to reduce NOx emissions.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Cummins Genuine AdBlue® meets ISO 22241 specifications, VDA certified and is backed by the best warranty in the business. </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has four zonal offices in Pune, Gurgaon, Kolkata and Bangalore and has area offices at 14 locations across India.</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operations are carried out at multiple facilities situated in Pune, Chennai, </a:t>
            </a:r>
            <a:r>
              <a:rPr lang="en-US" sz="1200" b="0" dirty="0" err="1">
                <a:solidFill>
                  <a:prstClr val="black"/>
                </a:solidFill>
                <a:ea typeface="Verdana" panose="020B0604030504040204" pitchFamily="34" charset="0"/>
              </a:rPr>
              <a:t>Pirangut</a:t>
            </a:r>
            <a:r>
              <a:rPr lang="en-US" sz="1200" b="0" dirty="0">
                <a:solidFill>
                  <a:prstClr val="black"/>
                </a:solidFill>
                <a:ea typeface="Verdana" panose="020B0604030504040204" pitchFamily="34" charset="0"/>
              </a:rPr>
              <a:t>, and also the company’s manufacturing locations are compliant with ISO 9001-2015 standards.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also exports its products to different countries like the USA, Europe, Mexico, Africa, the Middle East, and China.</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has a total of 3,237 employees, as of March 31, 2021.</a:t>
            </a:r>
          </a:p>
        </p:txBody>
      </p:sp>
      <p:grpSp>
        <p:nvGrpSpPr>
          <p:cNvPr id="7" name="Group 6">
            <a:extLst>
              <a:ext uri="{FF2B5EF4-FFF2-40B4-BE49-F238E27FC236}">
                <a16:creationId xmlns:a16="http://schemas.microsoft.com/office/drawing/2014/main" id="{8B0574BA-0B4D-AFCE-B1D5-C1BB90CC4500}"/>
              </a:ext>
            </a:extLst>
          </p:cNvPr>
          <p:cNvGrpSpPr/>
          <p:nvPr/>
        </p:nvGrpSpPr>
        <p:grpSpPr>
          <a:xfrm>
            <a:off x="5183050" y="876466"/>
            <a:ext cx="3035659" cy="2826854"/>
            <a:chOff x="26575" y="919977"/>
            <a:chExt cx="4728475" cy="5691231"/>
          </a:xfrm>
        </p:grpSpPr>
        <p:sp>
          <p:nvSpPr>
            <p:cNvPr id="11" name="Freeform 4">
              <a:extLst>
                <a:ext uri="{FF2B5EF4-FFF2-40B4-BE49-F238E27FC236}">
                  <a16:creationId xmlns:a16="http://schemas.microsoft.com/office/drawing/2014/main" id="{D9212ABE-6008-5AFF-D891-1C309B133319}"/>
                </a:ext>
              </a:extLst>
            </p:cNvPr>
            <p:cNvSpPr/>
            <p:nvPr/>
          </p:nvSpPr>
          <p:spPr bwMode="auto">
            <a:xfrm>
              <a:off x="770844" y="263048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 name="Freeform 5">
              <a:extLst>
                <a:ext uri="{FF2B5EF4-FFF2-40B4-BE49-F238E27FC236}">
                  <a16:creationId xmlns:a16="http://schemas.microsoft.com/office/drawing/2014/main" id="{F25FB85D-8390-556A-83C7-AF6166EB90C1}"/>
                </a:ext>
              </a:extLst>
            </p:cNvPr>
            <p:cNvSpPr/>
            <p:nvPr/>
          </p:nvSpPr>
          <p:spPr bwMode="auto">
            <a:xfrm>
              <a:off x="522754" y="34535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dirty="0"/>
            </a:p>
          </p:txBody>
        </p:sp>
        <p:sp>
          <p:nvSpPr>
            <p:cNvPr id="13" name="Freeform 6">
              <a:extLst>
                <a:ext uri="{FF2B5EF4-FFF2-40B4-BE49-F238E27FC236}">
                  <a16:creationId xmlns:a16="http://schemas.microsoft.com/office/drawing/2014/main" id="{3AF12550-57BB-6A80-3A83-FD65EC3F4EA0}"/>
                </a:ext>
              </a:extLst>
            </p:cNvPr>
            <p:cNvSpPr/>
            <p:nvPr/>
          </p:nvSpPr>
          <p:spPr bwMode="auto">
            <a:xfrm>
              <a:off x="1176944" y="39025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4" name="Freeform 7">
              <a:extLst>
                <a:ext uri="{FF2B5EF4-FFF2-40B4-BE49-F238E27FC236}">
                  <a16:creationId xmlns:a16="http://schemas.microsoft.com/office/drawing/2014/main" id="{0F0BFDD2-D42A-5529-3E64-AF585A8EFD1D}"/>
                </a:ext>
              </a:extLst>
            </p:cNvPr>
            <p:cNvSpPr/>
            <p:nvPr/>
          </p:nvSpPr>
          <p:spPr bwMode="auto">
            <a:xfrm>
              <a:off x="1365965" y="44824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9">
              <a:extLst>
                <a:ext uri="{FF2B5EF4-FFF2-40B4-BE49-F238E27FC236}">
                  <a16:creationId xmlns:a16="http://schemas.microsoft.com/office/drawing/2014/main" id="{D7C0480E-15D0-87E5-6287-99F32BA6DD39}"/>
                </a:ext>
              </a:extLst>
            </p:cNvPr>
            <p:cNvSpPr/>
            <p:nvPr/>
          </p:nvSpPr>
          <p:spPr bwMode="auto">
            <a:xfrm>
              <a:off x="1376301" y="31643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10">
              <a:extLst>
                <a:ext uri="{FF2B5EF4-FFF2-40B4-BE49-F238E27FC236}">
                  <a16:creationId xmlns:a16="http://schemas.microsoft.com/office/drawing/2014/main" id="{E925D704-F781-BC2C-3050-B0C06A2D1DC1}"/>
                </a:ext>
              </a:extLst>
            </p:cNvPr>
            <p:cNvSpPr/>
            <p:nvPr/>
          </p:nvSpPr>
          <p:spPr bwMode="auto">
            <a:xfrm>
              <a:off x="1866574" y="26074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7" name="Freeform 11">
              <a:extLst>
                <a:ext uri="{FF2B5EF4-FFF2-40B4-BE49-F238E27FC236}">
                  <a16:creationId xmlns:a16="http://schemas.microsoft.com/office/drawing/2014/main" id="{507BDCCD-FFF4-64AB-8724-A6DAF468E1B8}"/>
                </a:ext>
              </a:extLst>
            </p:cNvPr>
            <p:cNvSpPr/>
            <p:nvPr/>
          </p:nvSpPr>
          <p:spPr bwMode="auto">
            <a:xfrm>
              <a:off x="2314023" y="35874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8" name="Freeform 12">
              <a:extLst>
                <a:ext uri="{FF2B5EF4-FFF2-40B4-BE49-F238E27FC236}">
                  <a16:creationId xmlns:a16="http://schemas.microsoft.com/office/drawing/2014/main" id="{1CBAFB19-4F17-EC61-DCE8-E514BF4AC3D1}"/>
                </a:ext>
              </a:extLst>
            </p:cNvPr>
            <p:cNvSpPr/>
            <p:nvPr/>
          </p:nvSpPr>
          <p:spPr bwMode="auto">
            <a:xfrm>
              <a:off x="1938934" y="243333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9" name="Freeform 13">
              <a:extLst>
                <a:ext uri="{FF2B5EF4-FFF2-40B4-BE49-F238E27FC236}">
                  <a16:creationId xmlns:a16="http://schemas.microsoft.com/office/drawing/2014/main" id="{0E86F4C6-56BE-BD81-E417-64C3AEE6BCA3}"/>
                </a:ext>
              </a:extLst>
            </p:cNvPr>
            <p:cNvSpPr/>
            <p:nvPr/>
          </p:nvSpPr>
          <p:spPr bwMode="auto">
            <a:xfrm>
              <a:off x="2764423" y="3052107"/>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0" name="Freeform 14">
              <a:extLst>
                <a:ext uri="{FF2B5EF4-FFF2-40B4-BE49-F238E27FC236}">
                  <a16:creationId xmlns:a16="http://schemas.microsoft.com/office/drawing/2014/main" id="{F6EAAEF7-613D-9BFA-67BF-43275D2E1F2D}"/>
                </a:ext>
              </a:extLst>
            </p:cNvPr>
            <p:cNvSpPr/>
            <p:nvPr/>
          </p:nvSpPr>
          <p:spPr bwMode="auto">
            <a:xfrm>
              <a:off x="2500090" y="38162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1" name="Freeform 15">
              <a:extLst>
                <a:ext uri="{FF2B5EF4-FFF2-40B4-BE49-F238E27FC236}">
                  <a16:creationId xmlns:a16="http://schemas.microsoft.com/office/drawing/2014/main" id="{AD2BE265-B0D7-7C09-46C2-9E2A58A50001}"/>
                </a:ext>
              </a:extLst>
            </p:cNvPr>
            <p:cNvSpPr/>
            <p:nvPr/>
          </p:nvSpPr>
          <p:spPr bwMode="auto">
            <a:xfrm>
              <a:off x="2779191" y="3368687"/>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2" name="Freeform 16">
              <a:extLst>
                <a:ext uri="{FF2B5EF4-FFF2-40B4-BE49-F238E27FC236}">
                  <a16:creationId xmlns:a16="http://schemas.microsoft.com/office/drawing/2014/main" id="{523778B7-5309-AD0D-3D21-55E60FD397AD}"/>
                </a:ext>
              </a:extLst>
            </p:cNvPr>
            <p:cNvSpPr/>
            <p:nvPr/>
          </p:nvSpPr>
          <p:spPr bwMode="auto">
            <a:xfrm>
              <a:off x="3146896" y="30621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7">
              <a:extLst>
                <a:ext uri="{FF2B5EF4-FFF2-40B4-BE49-F238E27FC236}">
                  <a16:creationId xmlns:a16="http://schemas.microsoft.com/office/drawing/2014/main" id="{E3D0F31A-E6F5-43C0-9192-7C590632B2D3}"/>
                </a:ext>
              </a:extLst>
            </p:cNvPr>
            <p:cNvSpPr/>
            <p:nvPr/>
          </p:nvSpPr>
          <p:spPr bwMode="auto">
            <a:xfrm>
              <a:off x="1506253" y="250672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4" name="Freeform 18">
              <a:extLst>
                <a:ext uri="{FF2B5EF4-FFF2-40B4-BE49-F238E27FC236}">
                  <a16:creationId xmlns:a16="http://schemas.microsoft.com/office/drawing/2014/main" id="{63EBBA0F-966C-0D5C-6611-597A4CDE6B6A}"/>
                </a:ext>
              </a:extLst>
            </p:cNvPr>
            <p:cNvSpPr/>
            <p:nvPr/>
          </p:nvSpPr>
          <p:spPr bwMode="auto">
            <a:xfrm>
              <a:off x="1674600" y="52465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9">
              <a:extLst>
                <a:ext uri="{FF2B5EF4-FFF2-40B4-BE49-F238E27FC236}">
                  <a16:creationId xmlns:a16="http://schemas.microsoft.com/office/drawing/2014/main" id="{B0F26172-13AE-792D-1320-5EA196A9705C}"/>
                </a:ext>
              </a:extLst>
            </p:cNvPr>
            <p:cNvSpPr/>
            <p:nvPr/>
          </p:nvSpPr>
          <p:spPr bwMode="auto">
            <a:xfrm>
              <a:off x="1466382" y="53660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20">
              <a:extLst>
                <a:ext uri="{FF2B5EF4-FFF2-40B4-BE49-F238E27FC236}">
                  <a16:creationId xmlns:a16="http://schemas.microsoft.com/office/drawing/2014/main" id="{2DC992F0-6A29-CDF4-C8DB-F3F4EABE1267}"/>
                </a:ext>
              </a:extLst>
            </p:cNvPr>
            <p:cNvSpPr/>
            <p:nvPr/>
          </p:nvSpPr>
          <p:spPr bwMode="auto">
            <a:xfrm>
              <a:off x="1680507" y="214841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21">
              <a:extLst>
                <a:ext uri="{FF2B5EF4-FFF2-40B4-BE49-F238E27FC236}">
                  <a16:creationId xmlns:a16="http://schemas.microsoft.com/office/drawing/2014/main" id="{A754AC3C-8D16-FC43-5BF7-FDBE665454B3}"/>
                </a:ext>
              </a:extLst>
            </p:cNvPr>
            <p:cNvSpPr/>
            <p:nvPr/>
          </p:nvSpPr>
          <p:spPr bwMode="auto">
            <a:xfrm>
              <a:off x="1284744" y="15296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22">
              <a:extLst>
                <a:ext uri="{FF2B5EF4-FFF2-40B4-BE49-F238E27FC236}">
                  <a16:creationId xmlns:a16="http://schemas.microsoft.com/office/drawing/2014/main" id="{FDD6867B-E115-80C8-D104-9B5F8380E39C}"/>
                </a:ext>
              </a:extLst>
            </p:cNvPr>
            <p:cNvSpPr/>
            <p:nvPr/>
          </p:nvSpPr>
          <p:spPr bwMode="auto">
            <a:xfrm>
              <a:off x="1423557" y="2259220"/>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23">
              <a:extLst>
                <a:ext uri="{FF2B5EF4-FFF2-40B4-BE49-F238E27FC236}">
                  <a16:creationId xmlns:a16="http://schemas.microsoft.com/office/drawing/2014/main" id="{E29BB453-C0F0-D8DE-D692-A855F6D8A04F}"/>
                </a:ext>
              </a:extLst>
            </p:cNvPr>
            <p:cNvSpPr/>
            <p:nvPr/>
          </p:nvSpPr>
          <p:spPr bwMode="auto">
            <a:xfrm>
              <a:off x="3694760" y="28549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4">
              <a:extLst>
                <a:ext uri="{FF2B5EF4-FFF2-40B4-BE49-F238E27FC236}">
                  <a16:creationId xmlns:a16="http://schemas.microsoft.com/office/drawing/2014/main" id="{4FD23D08-FF07-71DE-43D3-C9682A6A0C55}"/>
                </a:ext>
              </a:extLst>
            </p:cNvPr>
            <p:cNvSpPr/>
            <p:nvPr/>
          </p:nvSpPr>
          <p:spPr bwMode="auto">
            <a:xfrm>
              <a:off x="3941374" y="262040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5">
              <a:extLst>
                <a:ext uri="{FF2B5EF4-FFF2-40B4-BE49-F238E27FC236}">
                  <a16:creationId xmlns:a16="http://schemas.microsoft.com/office/drawing/2014/main" id="{2FD5E7FE-B7F2-7717-B3B3-80010E65C7AE}"/>
                </a:ext>
              </a:extLst>
            </p:cNvPr>
            <p:cNvSpPr/>
            <p:nvPr/>
          </p:nvSpPr>
          <p:spPr bwMode="auto">
            <a:xfrm>
              <a:off x="4214568" y="31053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6">
              <a:extLst>
                <a:ext uri="{FF2B5EF4-FFF2-40B4-BE49-F238E27FC236}">
                  <a16:creationId xmlns:a16="http://schemas.microsoft.com/office/drawing/2014/main" id="{D98A9D42-3643-5C58-731D-C867B027F58F}"/>
                </a:ext>
              </a:extLst>
            </p:cNvPr>
            <p:cNvSpPr/>
            <p:nvPr/>
          </p:nvSpPr>
          <p:spPr bwMode="auto">
            <a:xfrm>
              <a:off x="4186510" y="324349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7">
              <a:extLst>
                <a:ext uri="{FF2B5EF4-FFF2-40B4-BE49-F238E27FC236}">
                  <a16:creationId xmlns:a16="http://schemas.microsoft.com/office/drawing/2014/main" id="{B7C14142-BEBC-14D3-6F59-FB31A30DCBAC}"/>
                </a:ext>
              </a:extLst>
            </p:cNvPr>
            <p:cNvSpPr/>
            <p:nvPr/>
          </p:nvSpPr>
          <p:spPr bwMode="auto">
            <a:xfrm>
              <a:off x="4084616" y="346222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8">
              <a:extLst>
                <a:ext uri="{FF2B5EF4-FFF2-40B4-BE49-F238E27FC236}">
                  <a16:creationId xmlns:a16="http://schemas.microsoft.com/office/drawing/2014/main" id="{D95A1DB1-CD62-B198-AE0A-35AC0717027D}"/>
                </a:ext>
              </a:extLst>
            </p:cNvPr>
            <p:cNvSpPr/>
            <p:nvPr/>
          </p:nvSpPr>
          <p:spPr bwMode="auto">
            <a:xfrm>
              <a:off x="3434857" y="29154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9">
              <a:extLst>
                <a:ext uri="{FF2B5EF4-FFF2-40B4-BE49-F238E27FC236}">
                  <a16:creationId xmlns:a16="http://schemas.microsoft.com/office/drawing/2014/main" id="{007C47FC-A5D5-66DA-EA1C-67E397EA9B57}"/>
                </a:ext>
              </a:extLst>
            </p:cNvPr>
            <p:cNvSpPr/>
            <p:nvPr/>
          </p:nvSpPr>
          <p:spPr bwMode="auto">
            <a:xfrm>
              <a:off x="1293605" y="4875317"/>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30">
              <a:extLst>
                <a:ext uri="{FF2B5EF4-FFF2-40B4-BE49-F238E27FC236}">
                  <a16:creationId xmlns:a16="http://schemas.microsoft.com/office/drawing/2014/main" id="{B35D9695-FDAC-948D-1FE1-07CC96D3AB61}"/>
                </a:ext>
              </a:extLst>
            </p:cNvPr>
            <p:cNvSpPr/>
            <p:nvPr/>
          </p:nvSpPr>
          <p:spPr bwMode="auto">
            <a:xfrm>
              <a:off x="3935467" y="345358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31">
              <a:extLst>
                <a:ext uri="{FF2B5EF4-FFF2-40B4-BE49-F238E27FC236}">
                  <a16:creationId xmlns:a16="http://schemas.microsoft.com/office/drawing/2014/main" id="{D45ACFD0-A373-A5D8-9438-FEEC77C981D3}"/>
                </a:ext>
              </a:extLst>
            </p:cNvPr>
            <p:cNvSpPr/>
            <p:nvPr/>
          </p:nvSpPr>
          <p:spPr bwMode="auto">
            <a:xfrm>
              <a:off x="3705098" y="320895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41">
              <a:extLst>
                <a:ext uri="{FF2B5EF4-FFF2-40B4-BE49-F238E27FC236}">
                  <a16:creationId xmlns:a16="http://schemas.microsoft.com/office/drawing/2014/main" id="{81E3F5BC-87CF-1527-962E-CE9A448C9A46}"/>
                </a:ext>
              </a:extLst>
            </p:cNvPr>
            <p:cNvSpPr/>
            <p:nvPr/>
          </p:nvSpPr>
          <p:spPr bwMode="auto">
            <a:xfrm>
              <a:off x="1847377" y="2839136"/>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42">
              <a:extLst>
                <a:ext uri="{FF2B5EF4-FFF2-40B4-BE49-F238E27FC236}">
                  <a16:creationId xmlns:a16="http://schemas.microsoft.com/office/drawing/2014/main" id="{9DC4A234-AD5D-E17C-504E-F2495EB1F1A4}"/>
                </a:ext>
              </a:extLst>
            </p:cNvPr>
            <p:cNvSpPr/>
            <p:nvPr/>
          </p:nvSpPr>
          <p:spPr bwMode="auto">
            <a:xfrm>
              <a:off x="2219512" y="56351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43">
              <a:extLst>
                <a:ext uri="{FF2B5EF4-FFF2-40B4-BE49-F238E27FC236}">
                  <a16:creationId xmlns:a16="http://schemas.microsoft.com/office/drawing/2014/main" id="{AFA6377B-94F5-4930-E31A-6D005DF7A990}"/>
                </a:ext>
              </a:extLst>
            </p:cNvPr>
            <p:cNvSpPr/>
            <p:nvPr/>
          </p:nvSpPr>
          <p:spPr bwMode="auto">
            <a:xfrm>
              <a:off x="2207698" y="5473940"/>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6" name="Freeform 44">
              <a:extLst>
                <a:ext uri="{FF2B5EF4-FFF2-40B4-BE49-F238E27FC236}">
                  <a16:creationId xmlns:a16="http://schemas.microsoft.com/office/drawing/2014/main" id="{4BA44EB1-7869-0B3D-992B-773720EBFFFD}"/>
                </a:ext>
              </a:extLst>
            </p:cNvPr>
            <p:cNvSpPr/>
            <p:nvPr/>
          </p:nvSpPr>
          <p:spPr bwMode="auto">
            <a:xfrm>
              <a:off x="2615275" y="47285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7" name="Freeform 45">
              <a:extLst>
                <a:ext uri="{FF2B5EF4-FFF2-40B4-BE49-F238E27FC236}">
                  <a16:creationId xmlns:a16="http://schemas.microsoft.com/office/drawing/2014/main" id="{E48D1DA1-E528-165A-23BE-D984CCAC5A14}"/>
                </a:ext>
              </a:extLst>
            </p:cNvPr>
            <p:cNvSpPr/>
            <p:nvPr/>
          </p:nvSpPr>
          <p:spPr bwMode="auto">
            <a:xfrm>
              <a:off x="1547602" y="5504158"/>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72">
              <a:extLst>
                <a:ext uri="{FF2B5EF4-FFF2-40B4-BE49-F238E27FC236}">
                  <a16:creationId xmlns:a16="http://schemas.microsoft.com/office/drawing/2014/main" id="{513A179F-D377-DDAA-036A-0178011ECEA5}"/>
                </a:ext>
              </a:extLst>
            </p:cNvPr>
            <p:cNvSpPr/>
            <p:nvPr/>
          </p:nvSpPr>
          <p:spPr bwMode="auto">
            <a:xfrm>
              <a:off x="1806029" y="24851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9" name="Group 78">
              <a:extLst>
                <a:ext uri="{FF2B5EF4-FFF2-40B4-BE49-F238E27FC236}">
                  <a16:creationId xmlns:a16="http://schemas.microsoft.com/office/drawing/2014/main" id="{921FE785-CC91-E204-0FB6-130CE74B2C9F}"/>
                </a:ext>
              </a:extLst>
            </p:cNvPr>
            <p:cNvGrpSpPr/>
            <p:nvPr/>
          </p:nvGrpSpPr>
          <p:grpSpPr bwMode="auto">
            <a:xfrm>
              <a:off x="1206478" y="4141428"/>
              <a:ext cx="50209" cy="51804"/>
              <a:chOff x="7728" y="10782"/>
              <a:chExt cx="2776" cy="2978"/>
            </a:xfrm>
          </p:grpSpPr>
          <p:sp>
            <p:nvSpPr>
              <p:cNvPr id="122" name="Freeform 79">
                <a:extLst>
                  <a:ext uri="{FF2B5EF4-FFF2-40B4-BE49-F238E27FC236}">
                    <a16:creationId xmlns:a16="http://schemas.microsoft.com/office/drawing/2014/main" id="{AE1CF149-DA27-B4DA-F8A7-0E11DFB0620D}"/>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3" name="Freeform 80">
                <a:extLst>
                  <a:ext uri="{FF2B5EF4-FFF2-40B4-BE49-F238E27FC236}">
                    <a16:creationId xmlns:a16="http://schemas.microsoft.com/office/drawing/2014/main" id="{929183F1-D5EB-7F51-FE88-C1292818EE3C}"/>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50" name="Group 313">
              <a:extLst>
                <a:ext uri="{FF2B5EF4-FFF2-40B4-BE49-F238E27FC236}">
                  <a16:creationId xmlns:a16="http://schemas.microsoft.com/office/drawing/2014/main" id="{1809BDBC-48C5-DB15-1904-5C2D688AA6AD}"/>
                </a:ext>
              </a:extLst>
            </p:cNvPr>
            <p:cNvGrpSpPr/>
            <p:nvPr/>
          </p:nvGrpSpPr>
          <p:grpSpPr bwMode="auto">
            <a:xfrm>
              <a:off x="922947" y="4076673"/>
              <a:ext cx="301252" cy="58999"/>
              <a:chOff x="512" y="2456"/>
              <a:chExt cx="204" cy="41"/>
            </a:xfrm>
          </p:grpSpPr>
          <p:sp>
            <p:nvSpPr>
              <p:cNvPr id="118" name="Freeform 77">
                <a:extLst>
                  <a:ext uri="{FF2B5EF4-FFF2-40B4-BE49-F238E27FC236}">
                    <a16:creationId xmlns:a16="http://schemas.microsoft.com/office/drawing/2014/main" id="{8680865D-4417-C510-0F75-F37778BAB946}"/>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19" name="Group 315">
                <a:extLst>
                  <a:ext uri="{FF2B5EF4-FFF2-40B4-BE49-F238E27FC236}">
                    <a16:creationId xmlns:a16="http://schemas.microsoft.com/office/drawing/2014/main" id="{D704A463-089B-A5FE-C47F-E9C3471AB0B4}"/>
                  </a:ext>
                </a:extLst>
              </p:cNvPr>
              <p:cNvGrpSpPr/>
              <p:nvPr/>
            </p:nvGrpSpPr>
            <p:grpSpPr bwMode="auto">
              <a:xfrm>
                <a:off x="512" y="2456"/>
                <a:ext cx="12" cy="4"/>
                <a:chOff x="2478" y="4937"/>
                <a:chExt cx="10011" cy="3255"/>
              </a:xfrm>
            </p:grpSpPr>
            <p:sp>
              <p:nvSpPr>
                <p:cNvPr id="120" name="Freeform 316">
                  <a:extLst>
                    <a:ext uri="{FF2B5EF4-FFF2-40B4-BE49-F238E27FC236}">
                      <a16:creationId xmlns:a16="http://schemas.microsoft.com/office/drawing/2014/main" id="{9B314DFC-E095-27D1-662A-9D653FD63B26}"/>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1" name="Freeform 317">
                  <a:extLst>
                    <a:ext uri="{FF2B5EF4-FFF2-40B4-BE49-F238E27FC236}">
                      <a16:creationId xmlns:a16="http://schemas.microsoft.com/office/drawing/2014/main" id="{0333872C-3C08-A1E3-E304-CBB74E6CCF1F}"/>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1" name="Freeform 4">
              <a:extLst>
                <a:ext uri="{FF2B5EF4-FFF2-40B4-BE49-F238E27FC236}">
                  <a16:creationId xmlns:a16="http://schemas.microsoft.com/office/drawing/2014/main" id="{0F923987-B805-0DEC-A73A-29A7913FDC41}"/>
                </a:ext>
              </a:extLst>
            </p:cNvPr>
            <p:cNvSpPr/>
            <p:nvPr/>
          </p:nvSpPr>
          <p:spPr bwMode="auto">
            <a:xfrm>
              <a:off x="1866574" y="42479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2" name="Freeform 4">
              <a:extLst>
                <a:ext uri="{FF2B5EF4-FFF2-40B4-BE49-F238E27FC236}">
                  <a16:creationId xmlns:a16="http://schemas.microsoft.com/office/drawing/2014/main" id="{5D1CDB3D-A9EA-DE6E-2786-9D25C8EAA268}"/>
                </a:ext>
              </a:extLst>
            </p:cNvPr>
            <p:cNvSpPr/>
            <p:nvPr/>
          </p:nvSpPr>
          <p:spPr bwMode="auto">
            <a:xfrm>
              <a:off x="1767634" y="4351522"/>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圆角矩形 45">
              <a:extLst>
                <a:ext uri="{FF2B5EF4-FFF2-40B4-BE49-F238E27FC236}">
                  <a16:creationId xmlns:a16="http://schemas.microsoft.com/office/drawing/2014/main" id="{55BD66CF-2074-5516-301E-31E9EC0A1308}"/>
                </a:ext>
              </a:extLst>
            </p:cNvPr>
            <p:cNvSpPr/>
            <p:nvPr/>
          </p:nvSpPr>
          <p:spPr>
            <a:xfrm>
              <a:off x="1267952" y="919977"/>
              <a:ext cx="1285951" cy="538921"/>
            </a:xfrm>
            <a:prstGeom prst="roundRect">
              <a:avLst>
                <a:gd name="adj" fmla="val 50000"/>
              </a:avLst>
            </a:pr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North</a:t>
              </a:r>
            </a:p>
          </p:txBody>
        </p:sp>
        <p:sp>
          <p:nvSpPr>
            <p:cNvPr id="54" name="圆角矩形 45">
              <a:extLst>
                <a:ext uri="{FF2B5EF4-FFF2-40B4-BE49-F238E27FC236}">
                  <a16:creationId xmlns:a16="http://schemas.microsoft.com/office/drawing/2014/main" id="{488A0116-CCAD-55FB-F0E8-EF501F7424AE}"/>
                </a:ext>
              </a:extLst>
            </p:cNvPr>
            <p:cNvSpPr/>
            <p:nvPr/>
          </p:nvSpPr>
          <p:spPr>
            <a:xfrm>
              <a:off x="26575" y="2377914"/>
              <a:ext cx="1151846" cy="499087"/>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sp>
          <p:nvSpPr>
            <p:cNvPr id="55" name="圆角矩形 45">
              <a:extLst>
                <a:ext uri="{FF2B5EF4-FFF2-40B4-BE49-F238E27FC236}">
                  <a16:creationId xmlns:a16="http://schemas.microsoft.com/office/drawing/2014/main" id="{0894FAA7-FD80-E7B8-2F2C-3D858D8D5722}"/>
                </a:ext>
              </a:extLst>
            </p:cNvPr>
            <p:cNvSpPr/>
            <p:nvPr/>
          </p:nvSpPr>
          <p:spPr>
            <a:xfrm>
              <a:off x="2956135" y="4635477"/>
              <a:ext cx="1471628" cy="383234"/>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sp>
          <p:nvSpPr>
            <p:cNvPr id="108" name="圆角矩形 45">
              <a:extLst>
                <a:ext uri="{FF2B5EF4-FFF2-40B4-BE49-F238E27FC236}">
                  <a16:creationId xmlns:a16="http://schemas.microsoft.com/office/drawing/2014/main" id="{B2315052-588E-5A37-81BB-DBBB7A381D8F}"/>
                </a:ext>
              </a:extLst>
            </p:cNvPr>
            <p:cNvSpPr/>
            <p:nvPr/>
          </p:nvSpPr>
          <p:spPr>
            <a:xfrm>
              <a:off x="1213350" y="6227974"/>
              <a:ext cx="1206997" cy="383234"/>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sp>
          <p:nvSpPr>
            <p:cNvPr id="109" name="Oval 25">
              <a:extLst>
                <a:ext uri="{FF2B5EF4-FFF2-40B4-BE49-F238E27FC236}">
                  <a16:creationId xmlns:a16="http://schemas.microsoft.com/office/drawing/2014/main" id="{0765E447-AF12-A269-64FE-391F75730518}"/>
                </a:ext>
              </a:extLst>
            </p:cNvPr>
            <p:cNvSpPr>
              <a:spLocks noChangeArrowheads="1"/>
            </p:cNvSpPr>
            <p:nvPr/>
          </p:nvSpPr>
          <p:spPr bwMode="gray">
            <a:xfrm>
              <a:off x="1356698" y="4279895"/>
              <a:ext cx="101228" cy="98640"/>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10" name="Oval 25">
              <a:extLst>
                <a:ext uri="{FF2B5EF4-FFF2-40B4-BE49-F238E27FC236}">
                  <a16:creationId xmlns:a16="http://schemas.microsoft.com/office/drawing/2014/main" id="{FFE7A0F2-4A80-F756-B552-4F1E91348A06}"/>
                </a:ext>
              </a:extLst>
            </p:cNvPr>
            <p:cNvSpPr>
              <a:spLocks noChangeArrowheads="1"/>
            </p:cNvSpPr>
            <p:nvPr/>
          </p:nvSpPr>
          <p:spPr bwMode="gray">
            <a:xfrm>
              <a:off x="1299171" y="4235630"/>
              <a:ext cx="108141" cy="67668"/>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pSp>
      <p:graphicFrame>
        <p:nvGraphicFramePr>
          <p:cNvPr id="124" name="Table 2">
            <a:extLst>
              <a:ext uri="{FF2B5EF4-FFF2-40B4-BE49-F238E27FC236}">
                <a16:creationId xmlns:a16="http://schemas.microsoft.com/office/drawing/2014/main" id="{2339F052-9834-6BA5-1F76-80720AD6B546}"/>
              </a:ext>
            </a:extLst>
          </p:cNvPr>
          <p:cNvGraphicFramePr>
            <a:graphicFrameLocks noGrp="1"/>
          </p:cNvGraphicFramePr>
          <p:nvPr/>
        </p:nvGraphicFramePr>
        <p:xfrm>
          <a:off x="5082717" y="3814524"/>
          <a:ext cx="3902460" cy="875349"/>
        </p:xfrm>
        <a:graphic>
          <a:graphicData uri="http://schemas.openxmlformats.org/drawingml/2006/table">
            <a:tbl>
              <a:tblPr firstRow="1" bandRow="1">
                <a:tableStyleId>{073A0DAA-6AF3-43AB-8588-CEC1D06C72B9}</a:tableStyleId>
              </a:tblPr>
              <a:tblGrid>
                <a:gridCol w="990537">
                  <a:extLst>
                    <a:ext uri="{9D8B030D-6E8A-4147-A177-3AD203B41FA5}">
                      <a16:colId xmlns:a16="http://schemas.microsoft.com/office/drawing/2014/main" val="324926490"/>
                    </a:ext>
                  </a:extLst>
                </a:gridCol>
                <a:gridCol w="2911923">
                  <a:extLst>
                    <a:ext uri="{9D8B030D-6E8A-4147-A177-3AD203B41FA5}">
                      <a16:colId xmlns:a16="http://schemas.microsoft.com/office/drawing/2014/main" val="3359506510"/>
                    </a:ext>
                  </a:extLst>
                </a:gridCol>
              </a:tblGrid>
              <a:tr h="243348">
                <a:tc gridSpan="2">
                  <a:txBody>
                    <a:bodyPr/>
                    <a:lstStyle/>
                    <a:p>
                      <a:pPr algn="ctr">
                        <a:lnSpc>
                          <a:spcPct val="150000"/>
                        </a:lnSpc>
                      </a:pPr>
                      <a:r>
                        <a:rPr lang="en-US" sz="1000" dirty="0">
                          <a:latin typeface="Arial" panose="020B0604020202020204" pitchFamily="34" charset="0"/>
                          <a:cs typeface="Arial" panose="020B0604020202020204" pitchFamily="34" charset="0"/>
                        </a:rPr>
                        <a:t>Business Setup, FY2021</a:t>
                      </a:r>
                      <a:endParaRPr lang="en-IN" sz="1000" dirty="0">
                        <a:latin typeface="Arial" panose="020B0604020202020204" pitchFamily="34" charset="0"/>
                        <a:cs typeface="Arial" panose="020B0604020202020204" pitchFamily="34" charset="0"/>
                      </a:endParaRPr>
                    </a:p>
                  </a:txBody>
                  <a:tcPr/>
                </a:tc>
                <a:tc hMerge="1">
                  <a:txBody>
                    <a:bodyPr/>
                    <a:lstStyle/>
                    <a:p>
                      <a:pPr>
                        <a:lnSpc>
                          <a:spcPct val="150000"/>
                        </a:lnSpc>
                      </a:pPr>
                      <a:endParaRPr lang="en-IN"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1177955"/>
                  </a:ext>
                </a:extLst>
              </a:tr>
              <a:tr h="243348">
                <a:tc>
                  <a:txBody>
                    <a:bodyPr/>
                    <a:lstStyle/>
                    <a:p>
                      <a:pPr>
                        <a:lnSpc>
                          <a:spcPct val="150000"/>
                        </a:lnSpc>
                      </a:pPr>
                      <a:r>
                        <a:rPr lang="en-US" sz="1000" b="0" dirty="0">
                          <a:latin typeface="Arial" panose="020B0604020202020204" pitchFamily="34" charset="0"/>
                          <a:cs typeface="Arial" panose="020B0604020202020204" pitchFamily="34" charset="0"/>
                        </a:rPr>
                        <a:t>HQ</a:t>
                      </a:r>
                      <a:endParaRPr lang="en-IN" sz="1000" b="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b="0" dirty="0">
                          <a:latin typeface="Arial" panose="020B0604020202020204" pitchFamily="34" charset="0"/>
                          <a:cs typeface="Arial" panose="020B0604020202020204" pitchFamily="34" charset="0"/>
                        </a:rPr>
                        <a:t>Pune, Maharashtra</a:t>
                      </a:r>
                    </a:p>
                  </a:txBody>
                  <a:tcPr/>
                </a:tc>
                <a:extLst>
                  <a:ext uri="{0D108BD9-81ED-4DB2-BD59-A6C34878D82A}">
                    <a16:rowId xmlns:a16="http://schemas.microsoft.com/office/drawing/2014/main" val="4023468012"/>
                  </a:ext>
                </a:extLst>
              </a:tr>
              <a:tr h="243348">
                <a:tc>
                  <a:txBody>
                    <a:bodyPr/>
                    <a:lstStyle/>
                    <a:p>
                      <a:pPr>
                        <a:lnSpc>
                          <a:spcPct val="150000"/>
                        </a:lnSpc>
                      </a:pPr>
                      <a:r>
                        <a:rPr lang="en-US" sz="1000" dirty="0">
                          <a:latin typeface="Arial" panose="020B0604020202020204" pitchFamily="34" charset="0"/>
                          <a:cs typeface="Arial" panose="020B0604020202020204" pitchFamily="34" charset="0"/>
                        </a:rPr>
                        <a:t>Plants</a:t>
                      </a:r>
                      <a:endParaRPr lang="en-IN" sz="100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dirty="0">
                          <a:solidFill>
                            <a:schemeClr val="tx1"/>
                          </a:solidFill>
                          <a:latin typeface="Arial" panose="020B0604020202020204" pitchFamily="34" charset="0"/>
                          <a:cs typeface="Arial" panose="020B0604020202020204" pitchFamily="34" charset="0"/>
                        </a:rPr>
                        <a:t>Pune, Maharashtra</a:t>
                      </a:r>
                    </a:p>
                  </a:txBody>
                  <a:tcPr/>
                </a:tc>
                <a:extLst>
                  <a:ext uri="{0D108BD9-81ED-4DB2-BD59-A6C34878D82A}">
                    <a16:rowId xmlns:a16="http://schemas.microsoft.com/office/drawing/2014/main" val="4224521765"/>
                  </a:ext>
                </a:extLst>
              </a:tr>
            </a:tbl>
          </a:graphicData>
        </a:graphic>
      </p:graphicFrame>
      <p:sp>
        <p:nvSpPr>
          <p:cNvPr id="125" name="Oval 25">
            <a:extLst>
              <a:ext uri="{FF2B5EF4-FFF2-40B4-BE49-F238E27FC236}">
                <a16:creationId xmlns:a16="http://schemas.microsoft.com/office/drawing/2014/main" id="{5C7F7944-AE12-2819-A00F-47191C21CB00}"/>
              </a:ext>
            </a:extLst>
          </p:cNvPr>
          <p:cNvSpPr>
            <a:spLocks noChangeArrowheads="1"/>
          </p:cNvSpPr>
          <p:nvPr/>
        </p:nvSpPr>
        <p:spPr bwMode="gray">
          <a:xfrm>
            <a:off x="4885101" y="4242149"/>
            <a:ext cx="74051"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27" name="Oval 25">
            <a:extLst>
              <a:ext uri="{FF2B5EF4-FFF2-40B4-BE49-F238E27FC236}">
                <a16:creationId xmlns:a16="http://schemas.microsoft.com/office/drawing/2014/main" id="{A5092824-2C72-B46F-2410-ACA8B886CFD4}"/>
              </a:ext>
            </a:extLst>
          </p:cNvPr>
          <p:cNvSpPr>
            <a:spLocks noChangeArrowheads="1"/>
          </p:cNvSpPr>
          <p:nvPr/>
        </p:nvSpPr>
        <p:spPr bwMode="gray">
          <a:xfrm>
            <a:off x="4882609" y="4554113"/>
            <a:ext cx="113681" cy="90826"/>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aphicFrame>
        <p:nvGraphicFramePr>
          <p:cNvPr id="129" name="Table 129">
            <a:extLst>
              <a:ext uri="{FF2B5EF4-FFF2-40B4-BE49-F238E27FC236}">
                <a16:creationId xmlns:a16="http://schemas.microsoft.com/office/drawing/2014/main" id="{DAE24FB1-0F11-6C2B-E42F-DE6FD2B780D9}"/>
              </a:ext>
            </a:extLst>
          </p:cNvPr>
          <p:cNvGraphicFramePr>
            <a:graphicFrameLocks noGrp="1"/>
          </p:cNvGraphicFramePr>
          <p:nvPr>
            <p:extLst>
              <p:ext uri="{D42A27DB-BD31-4B8C-83A1-F6EECF244321}">
                <p14:modId xmlns:p14="http://schemas.microsoft.com/office/powerpoint/2010/main" val="1381858202"/>
              </p:ext>
            </p:extLst>
          </p:nvPr>
        </p:nvGraphicFramePr>
        <p:xfrm>
          <a:off x="5082002" y="4728360"/>
          <a:ext cx="3902460" cy="112776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 Target Product</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Plant Capacity</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170 MLPA</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73317991"/>
                  </a:ext>
                </a:extLst>
              </a:tr>
              <a:tr h="160570">
                <a:tc>
                  <a:txBody>
                    <a:bodyPr/>
                    <a:lstStyle/>
                    <a:p>
                      <a:pPr algn="ctr"/>
                      <a:r>
                        <a:rPr lang="en-US" sz="1000" dirty="0">
                          <a:latin typeface="Arial" panose="020B0604020202020204" pitchFamily="34" charset="0"/>
                          <a:cs typeface="Arial" panose="020B0604020202020204" pitchFamily="34" charset="0"/>
                        </a:rPr>
                        <a:t>Production Volume,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140 MLPA</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61902948"/>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Market Share, By Volume,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9.3%</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2595946"/>
                  </a:ext>
                </a:extLst>
              </a:tr>
            </a:tbl>
          </a:graphicData>
        </a:graphic>
      </p:graphicFrame>
      <p:pic>
        <p:nvPicPr>
          <p:cNvPr id="3" name="Picture 2">
            <a:extLst>
              <a:ext uri="{FF2B5EF4-FFF2-40B4-BE49-F238E27FC236}">
                <a16:creationId xmlns:a16="http://schemas.microsoft.com/office/drawing/2014/main" id="{58B54AD0-4AF4-714D-0FD2-480B3511940C}"/>
              </a:ext>
            </a:extLst>
          </p:cNvPr>
          <p:cNvPicPr>
            <a:picLocks noChangeAspect="1"/>
          </p:cNvPicPr>
          <p:nvPr/>
        </p:nvPicPr>
        <p:blipFill>
          <a:blip r:embed="rId3"/>
          <a:stretch>
            <a:fillRect/>
          </a:stretch>
        </p:blipFill>
        <p:spPr>
          <a:xfrm>
            <a:off x="5660867" y="83795"/>
            <a:ext cx="930038" cy="587376"/>
          </a:xfrm>
          <a:prstGeom prst="rect">
            <a:avLst/>
          </a:prstGeom>
        </p:spPr>
      </p:pic>
      <p:graphicFrame>
        <p:nvGraphicFramePr>
          <p:cNvPr id="2" name="Table 129">
            <a:extLst>
              <a:ext uri="{FF2B5EF4-FFF2-40B4-BE49-F238E27FC236}">
                <a16:creationId xmlns:a16="http://schemas.microsoft.com/office/drawing/2014/main" id="{59278C7A-6AAD-4EEA-631E-4B0ED612CC87}"/>
              </a:ext>
            </a:extLst>
          </p:cNvPr>
          <p:cNvGraphicFramePr>
            <a:graphicFrameLocks noGrp="1"/>
          </p:cNvGraphicFramePr>
          <p:nvPr>
            <p:extLst>
              <p:ext uri="{D42A27DB-BD31-4B8C-83A1-F6EECF244321}">
                <p14:modId xmlns:p14="http://schemas.microsoft.com/office/powerpoint/2010/main" val="3103609463"/>
              </p:ext>
            </p:extLst>
          </p:nvPr>
        </p:nvGraphicFramePr>
        <p:xfrm>
          <a:off x="5082002" y="5883395"/>
          <a:ext cx="3902460" cy="73152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 Overall</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Total Revenue,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4,256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5955781"/>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Profit After Tax (PAT)</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808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2595946"/>
                  </a:ext>
                </a:extLst>
              </a:tr>
            </a:tbl>
          </a:graphicData>
        </a:graphic>
      </p:graphicFrame>
    </p:spTree>
    <p:extLst>
      <p:ext uri="{BB962C8B-B14F-4D97-AF65-F5344CB8AC3E}">
        <p14:creationId xmlns:p14="http://schemas.microsoft.com/office/powerpoint/2010/main" val="630060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0" y="167291"/>
            <a:ext cx="7328388" cy="457200"/>
          </a:xfrm>
        </p:spPr>
        <p:txBody>
          <a:bodyPr>
            <a:normAutofit/>
          </a:bodyPr>
          <a:lstStyle/>
          <a:p>
            <a:pPr>
              <a:lnSpc>
                <a:spcPct val="100000"/>
              </a:lnSpc>
              <a:spcBef>
                <a:spcPts val="0"/>
              </a:spcBef>
            </a:pPr>
            <a:r>
              <a:rPr lang="en-US" sz="1400" dirty="0">
                <a:solidFill>
                  <a:schemeClr val="tx1"/>
                </a:solidFill>
                <a:latin typeface="Arial" panose="020B0604020202020204" pitchFamily="34" charset="0"/>
                <a:ea typeface="Verdana" panose="020B0604030504040204" pitchFamily="34" charset="0"/>
              </a:rPr>
              <a:t>HINDUSTAN PETROLEUM CORPORATION LIMITED (HPCL)</a:t>
            </a:r>
          </a:p>
        </p:txBody>
      </p:sp>
      <p:sp>
        <p:nvSpPr>
          <p:cNvPr id="9" name="TextBox 8">
            <a:extLst>
              <a:ext uri="{FF2B5EF4-FFF2-40B4-BE49-F238E27FC236}">
                <a16:creationId xmlns:a16="http://schemas.microsoft.com/office/drawing/2014/main" id="{40368394-201C-416C-83F4-11631F1841CF}"/>
              </a:ext>
            </a:extLst>
          </p:cNvPr>
          <p:cNvSpPr txBox="1"/>
          <p:nvPr/>
        </p:nvSpPr>
        <p:spPr>
          <a:xfrm>
            <a:off x="158823" y="734382"/>
            <a:ext cx="4590893" cy="5928208"/>
          </a:xfrm>
          <a:prstGeom prst="rect">
            <a:avLst/>
          </a:prstGeom>
          <a:solidFill>
            <a:schemeClr val="bg1"/>
          </a:solidFill>
          <a:ln w="28575">
            <a:solidFill>
              <a:schemeClr val="tx2">
                <a:lumMod val="75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Hindustan Petroleum Corporation Limited is an Indian oil and gas refining company established in 1974 having it  headquarter in Mumbai.</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HPCL AdBlue is VDA certified and meets</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ISO 22241 &amp; IS 17042 (Part 1)</a:t>
            </a:r>
            <a:r>
              <a:rPr lang="en-US" sz="1200" b="0" dirty="0">
                <a:solidFill>
                  <a:prstClr val="black"/>
                </a:solidFill>
                <a:ea typeface="Verdana" panose="020B0604030504040204" pitchFamily="34" charset="0"/>
              </a:rPr>
              <a:t> specifications, </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a:t>
            </a:r>
            <a:r>
              <a:rPr lang="en-US" sz="1200" b="0" dirty="0">
                <a:solidFill>
                  <a:prstClr val="black"/>
                </a:solidFill>
                <a:ea typeface="Verdana" panose="020B0604030504040204" pitchFamily="34" charset="0"/>
              </a:rPr>
              <a:t>DEF manufactured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is a non-toxic, high quality and highly pure Aqueous Urea Solution that works with SCR (Selective Catalytic Reduction) technology to chemically change harmful nitrogen oxide (NOx) emissions from heavy-duty diesel vehicles into harmless nitrogen and water.</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HP DEF is recommended for modern Commercial Vehicles (Trucks &amp; Buses), Diesel SUVs and any other BS IV / VI or (Euro IV/V/VI) compliant diesel engines employing SCR / EGR-SCR technology for NOx reduction.</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HP DEF (Diesel Exhaust Fluid) became a significant volume builder brand with sales crossing 12.5 TMT – the highest among OMCs</a:t>
            </a:r>
          </a:p>
          <a:p>
            <a:pPr marL="171450">
              <a:defRPr/>
            </a:pPr>
            <a:r>
              <a:rPr lang="en-US" sz="1200" b="0" dirty="0">
                <a:solidFill>
                  <a:prstClr val="black"/>
                </a:solidFill>
                <a:ea typeface="Verdana" panose="020B0604030504040204" pitchFamily="34" charset="0"/>
              </a:rPr>
              <a:t>The company has a total of 10,000 employees, as of March 31, 2021.</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a:defRPr/>
            </a:pPr>
            <a:r>
              <a:rPr lang="en-US" sz="1200" b="0" dirty="0">
                <a:solidFill>
                  <a:prstClr val="black"/>
                </a:solidFill>
                <a:ea typeface="Verdana" panose="020B0604030504040204" pitchFamily="34" charset="0"/>
              </a:rPr>
              <a:t>The company also exports its products to different countries like the  Europe, Africa, and the Middle East.</a:t>
            </a:r>
          </a:p>
        </p:txBody>
      </p:sp>
      <p:grpSp>
        <p:nvGrpSpPr>
          <p:cNvPr id="7" name="Group 6">
            <a:extLst>
              <a:ext uri="{FF2B5EF4-FFF2-40B4-BE49-F238E27FC236}">
                <a16:creationId xmlns:a16="http://schemas.microsoft.com/office/drawing/2014/main" id="{8B0574BA-0B4D-AFCE-B1D5-C1BB90CC4500}"/>
              </a:ext>
            </a:extLst>
          </p:cNvPr>
          <p:cNvGrpSpPr/>
          <p:nvPr/>
        </p:nvGrpSpPr>
        <p:grpSpPr>
          <a:xfrm>
            <a:off x="5183050" y="876466"/>
            <a:ext cx="3035659" cy="2826854"/>
            <a:chOff x="26575" y="919977"/>
            <a:chExt cx="4728475" cy="5691231"/>
          </a:xfrm>
        </p:grpSpPr>
        <p:sp>
          <p:nvSpPr>
            <p:cNvPr id="11" name="Freeform 4">
              <a:extLst>
                <a:ext uri="{FF2B5EF4-FFF2-40B4-BE49-F238E27FC236}">
                  <a16:creationId xmlns:a16="http://schemas.microsoft.com/office/drawing/2014/main" id="{D9212ABE-6008-5AFF-D891-1C309B133319}"/>
                </a:ext>
              </a:extLst>
            </p:cNvPr>
            <p:cNvSpPr/>
            <p:nvPr/>
          </p:nvSpPr>
          <p:spPr bwMode="auto">
            <a:xfrm>
              <a:off x="770844" y="263048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 name="Freeform 5">
              <a:extLst>
                <a:ext uri="{FF2B5EF4-FFF2-40B4-BE49-F238E27FC236}">
                  <a16:creationId xmlns:a16="http://schemas.microsoft.com/office/drawing/2014/main" id="{F25FB85D-8390-556A-83C7-AF6166EB90C1}"/>
                </a:ext>
              </a:extLst>
            </p:cNvPr>
            <p:cNvSpPr/>
            <p:nvPr/>
          </p:nvSpPr>
          <p:spPr bwMode="auto">
            <a:xfrm>
              <a:off x="522754" y="34535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 name="Freeform 6">
              <a:extLst>
                <a:ext uri="{FF2B5EF4-FFF2-40B4-BE49-F238E27FC236}">
                  <a16:creationId xmlns:a16="http://schemas.microsoft.com/office/drawing/2014/main" id="{3AF12550-57BB-6A80-3A83-FD65EC3F4EA0}"/>
                </a:ext>
              </a:extLst>
            </p:cNvPr>
            <p:cNvSpPr/>
            <p:nvPr/>
          </p:nvSpPr>
          <p:spPr bwMode="auto">
            <a:xfrm>
              <a:off x="1176944" y="39025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dirty="0">
                <a:latin typeface="Arial" panose="020B0604020202020204" pitchFamily="34" charset="0"/>
              </a:endParaRPr>
            </a:p>
          </p:txBody>
        </p:sp>
        <p:sp>
          <p:nvSpPr>
            <p:cNvPr id="14" name="Freeform 7">
              <a:extLst>
                <a:ext uri="{FF2B5EF4-FFF2-40B4-BE49-F238E27FC236}">
                  <a16:creationId xmlns:a16="http://schemas.microsoft.com/office/drawing/2014/main" id="{0F0BFDD2-D42A-5529-3E64-AF585A8EFD1D}"/>
                </a:ext>
              </a:extLst>
            </p:cNvPr>
            <p:cNvSpPr/>
            <p:nvPr/>
          </p:nvSpPr>
          <p:spPr bwMode="auto">
            <a:xfrm>
              <a:off x="1365965" y="44824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9">
              <a:extLst>
                <a:ext uri="{FF2B5EF4-FFF2-40B4-BE49-F238E27FC236}">
                  <a16:creationId xmlns:a16="http://schemas.microsoft.com/office/drawing/2014/main" id="{D7C0480E-15D0-87E5-6287-99F32BA6DD39}"/>
                </a:ext>
              </a:extLst>
            </p:cNvPr>
            <p:cNvSpPr/>
            <p:nvPr/>
          </p:nvSpPr>
          <p:spPr bwMode="auto">
            <a:xfrm>
              <a:off x="1376301" y="31643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10">
              <a:extLst>
                <a:ext uri="{FF2B5EF4-FFF2-40B4-BE49-F238E27FC236}">
                  <a16:creationId xmlns:a16="http://schemas.microsoft.com/office/drawing/2014/main" id="{E925D704-F781-BC2C-3050-B0C06A2D1DC1}"/>
                </a:ext>
              </a:extLst>
            </p:cNvPr>
            <p:cNvSpPr/>
            <p:nvPr/>
          </p:nvSpPr>
          <p:spPr bwMode="auto">
            <a:xfrm>
              <a:off x="1866574" y="26074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7" name="Freeform 11">
              <a:extLst>
                <a:ext uri="{FF2B5EF4-FFF2-40B4-BE49-F238E27FC236}">
                  <a16:creationId xmlns:a16="http://schemas.microsoft.com/office/drawing/2014/main" id="{507BDCCD-FFF4-64AB-8724-A6DAF468E1B8}"/>
                </a:ext>
              </a:extLst>
            </p:cNvPr>
            <p:cNvSpPr/>
            <p:nvPr/>
          </p:nvSpPr>
          <p:spPr bwMode="auto">
            <a:xfrm>
              <a:off x="2314023" y="35874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8" name="Freeform 12">
              <a:extLst>
                <a:ext uri="{FF2B5EF4-FFF2-40B4-BE49-F238E27FC236}">
                  <a16:creationId xmlns:a16="http://schemas.microsoft.com/office/drawing/2014/main" id="{1CBAFB19-4F17-EC61-DCE8-E514BF4AC3D1}"/>
                </a:ext>
              </a:extLst>
            </p:cNvPr>
            <p:cNvSpPr/>
            <p:nvPr/>
          </p:nvSpPr>
          <p:spPr bwMode="auto">
            <a:xfrm>
              <a:off x="1938934" y="243333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9" name="Freeform 13">
              <a:extLst>
                <a:ext uri="{FF2B5EF4-FFF2-40B4-BE49-F238E27FC236}">
                  <a16:creationId xmlns:a16="http://schemas.microsoft.com/office/drawing/2014/main" id="{0E86F4C6-56BE-BD81-E417-64C3AEE6BCA3}"/>
                </a:ext>
              </a:extLst>
            </p:cNvPr>
            <p:cNvSpPr/>
            <p:nvPr/>
          </p:nvSpPr>
          <p:spPr bwMode="auto">
            <a:xfrm>
              <a:off x="2764423" y="3052107"/>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0" name="Freeform 14">
              <a:extLst>
                <a:ext uri="{FF2B5EF4-FFF2-40B4-BE49-F238E27FC236}">
                  <a16:creationId xmlns:a16="http://schemas.microsoft.com/office/drawing/2014/main" id="{F6EAAEF7-613D-9BFA-67BF-43275D2E1F2D}"/>
                </a:ext>
              </a:extLst>
            </p:cNvPr>
            <p:cNvSpPr/>
            <p:nvPr/>
          </p:nvSpPr>
          <p:spPr bwMode="auto">
            <a:xfrm>
              <a:off x="2500090" y="38162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1" name="Freeform 15">
              <a:extLst>
                <a:ext uri="{FF2B5EF4-FFF2-40B4-BE49-F238E27FC236}">
                  <a16:creationId xmlns:a16="http://schemas.microsoft.com/office/drawing/2014/main" id="{AD2BE265-B0D7-7C09-46C2-9E2A58A50001}"/>
                </a:ext>
              </a:extLst>
            </p:cNvPr>
            <p:cNvSpPr/>
            <p:nvPr/>
          </p:nvSpPr>
          <p:spPr bwMode="auto">
            <a:xfrm>
              <a:off x="2779191" y="3368687"/>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2" name="Freeform 16">
              <a:extLst>
                <a:ext uri="{FF2B5EF4-FFF2-40B4-BE49-F238E27FC236}">
                  <a16:creationId xmlns:a16="http://schemas.microsoft.com/office/drawing/2014/main" id="{523778B7-5309-AD0D-3D21-55E60FD397AD}"/>
                </a:ext>
              </a:extLst>
            </p:cNvPr>
            <p:cNvSpPr/>
            <p:nvPr/>
          </p:nvSpPr>
          <p:spPr bwMode="auto">
            <a:xfrm>
              <a:off x="3146896" y="30621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7">
              <a:extLst>
                <a:ext uri="{FF2B5EF4-FFF2-40B4-BE49-F238E27FC236}">
                  <a16:creationId xmlns:a16="http://schemas.microsoft.com/office/drawing/2014/main" id="{E3D0F31A-E6F5-43C0-9192-7C590632B2D3}"/>
                </a:ext>
              </a:extLst>
            </p:cNvPr>
            <p:cNvSpPr/>
            <p:nvPr/>
          </p:nvSpPr>
          <p:spPr bwMode="auto">
            <a:xfrm>
              <a:off x="1506253" y="250672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4" name="Freeform 18">
              <a:extLst>
                <a:ext uri="{FF2B5EF4-FFF2-40B4-BE49-F238E27FC236}">
                  <a16:creationId xmlns:a16="http://schemas.microsoft.com/office/drawing/2014/main" id="{63EBBA0F-966C-0D5C-6611-597A4CDE6B6A}"/>
                </a:ext>
              </a:extLst>
            </p:cNvPr>
            <p:cNvSpPr/>
            <p:nvPr/>
          </p:nvSpPr>
          <p:spPr bwMode="auto">
            <a:xfrm>
              <a:off x="1674600" y="52465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9">
              <a:extLst>
                <a:ext uri="{FF2B5EF4-FFF2-40B4-BE49-F238E27FC236}">
                  <a16:creationId xmlns:a16="http://schemas.microsoft.com/office/drawing/2014/main" id="{B0F26172-13AE-792D-1320-5EA196A9705C}"/>
                </a:ext>
              </a:extLst>
            </p:cNvPr>
            <p:cNvSpPr/>
            <p:nvPr/>
          </p:nvSpPr>
          <p:spPr bwMode="auto">
            <a:xfrm>
              <a:off x="1466382" y="53660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20">
              <a:extLst>
                <a:ext uri="{FF2B5EF4-FFF2-40B4-BE49-F238E27FC236}">
                  <a16:creationId xmlns:a16="http://schemas.microsoft.com/office/drawing/2014/main" id="{2DC992F0-6A29-CDF4-C8DB-F3F4EABE1267}"/>
                </a:ext>
              </a:extLst>
            </p:cNvPr>
            <p:cNvSpPr/>
            <p:nvPr/>
          </p:nvSpPr>
          <p:spPr bwMode="auto">
            <a:xfrm>
              <a:off x="1680507" y="214841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21">
              <a:extLst>
                <a:ext uri="{FF2B5EF4-FFF2-40B4-BE49-F238E27FC236}">
                  <a16:creationId xmlns:a16="http://schemas.microsoft.com/office/drawing/2014/main" id="{A754AC3C-8D16-FC43-5BF7-FDBE665454B3}"/>
                </a:ext>
              </a:extLst>
            </p:cNvPr>
            <p:cNvSpPr/>
            <p:nvPr/>
          </p:nvSpPr>
          <p:spPr bwMode="auto">
            <a:xfrm>
              <a:off x="1284744" y="15296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22">
              <a:extLst>
                <a:ext uri="{FF2B5EF4-FFF2-40B4-BE49-F238E27FC236}">
                  <a16:creationId xmlns:a16="http://schemas.microsoft.com/office/drawing/2014/main" id="{FDD6867B-E115-80C8-D104-9B5F8380E39C}"/>
                </a:ext>
              </a:extLst>
            </p:cNvPr>
            <p:cNvSpPr/>
            <p:nvPr/>
          </p:nvSpPr>
          <p:spPr bwMode="auto">
            <a:xfrm>
              <a:off x="1423557" y="2259220"/>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23">
              <a:extLst>
                <a:ext uri="{FF2B5EF4-FFF2-40B4-BE49-F238E27FC236}">
                  <a16:creationId xmlns:a16="http://schemas.microsoft.com/office/drawing/2014/main" id="{E29BB453-C0F0-D8DE-D692-A855F6D8A04F}"/>
                </a:ext>
              </a:extLst>
            </p:cNvPr>
            <p:cNvSpPr/>
            <p:nvPr/>
          </p:nvSpPr>
          <p:spPr bwMode="auto">
            <a:xfrm>
              <a:off x="3694760" y="28549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4">
              <a:extLst>
                <a:ext uri="{FF2B5EF4-FFF2-40B4-BE49-F238E27FC236}">
                  <a16:creationId xmlns:a16="http://schemas.microsoft.com/office/drawing/2014/main" id="{4FD23D08-FF07-71DE-43D3-C9682A6A0C55}"/>
                </a:ext>
              </a:extLst>
            </p:cNvPr>
            <p:cNvSpPr/>
            <p:nvPr/>
          </p:nvSpPr>
          <p:spPr bwMode="auto">
            <a:xfrm>
              <a:off x="3941374" y="262040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5">
              <a:extLst>
                <a:ext uri="{FF2B5EF4-FFF2-40B4-BE49-F238E27FC236}">
                  <a16:creationId xmlns:a16="http://schemas.microsoft.com/office/drawing/2014/main" id="{2FD5E7FE-B7F2-7717-B3B3-80010E65C7AE}"/>
                </a:ext>
              </a:extLst>
            </p:cNvPr>
            <p:cNvSpPr/>
            <p:nvPr/>
          </p:nvSpPr>
          <p:spPr bwMode="auto">
            <a:xfrm>
              <a:off x="4214568" y="31053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6">
              <a:extLst>
                <a:ext uri="{FF2B5EF4-FFF2-40B4-BE49-F238E27FC236}">
                  <a16:creationId xmlns:a16="http://schemas.microsoft.com/office/drawing/2014/main" id="{D98A9D42-3643-5C58-731D-C867B027F58F}"/>
                </a:ext>
              </a:extLst>
            </p:cNvPr>
            <p:cNvSpPr/>
            <p:nvPr/>
          </p:nvSpPr>
          <p:spPr bwMode="auto">
            <a:xfrm>
              <a:off x="4186510" y="324349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7">
              <a:extLst>
                <a:ext uri="{FF2B5EF4-FFF2-40B4-BE49-F238E27FC236}">
                  <a16:creationId xmlns:a16="http://schemas.microsoft.com/office/drawing/2014/main" id="{B7C14142-BEBC-14D3-6F59-FB31A30DCBAC}"/>
                </a:ext>
              </a:extLst>
            </p:cNvPr>
            <p:cNvSpPr/>
            <p:nvPr/>
          </p:nvSpPr>
          <p:spPr bwMode="auto">
            <a:xfrm>
              <a:off x="4084616" y="346222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8">
              <a:extLst>
                <a:ext uri="{FF2B5EF4-FFF2-40B4-BE49-F238E27FC236}">
                  <a16:creationId xmlns:a16="http://schemas.microsoft.com/office/drawing/2014/main" id="{D95A1DB1-CD62-B198-AE0A-35AC0717027D}"/>
                </a:ext>
              </a:extLst>
            </p:cNvPr>
            <p:cNvSpPr/>
            <p:nvPr/>
          </p:nvSpPr>
          <p:spPr bwMode="auto">
            <a:xfrm>
              <a:off x="3434857" y="29154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9">
              <a:extLst>
                <a:ext uri="{FF2B5EF4-FFF2-40B4-BE49-F238E27FC236}">
                  <a16:creationId xmlns:a16="http://schemas.microsoft.com/office/drawing/2014/main" id="{007C47FC-A5D5-66DA-EA1C-67E397EA9B57}"/>
                </a:ext>
              </a:extLst>
            </p:cNvPr>
            <p:cNvSpPr/>
            <p:nvPr/>
          </p:nvSpPr>
          <p:spPr bwMode="auto">
            <a:xfrm>
              <a:off x="1293605" y="4875317"/>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30">
              <a:extLst>
                <a:ext uri="{FF2B5EF4-FFF2-40B4-BE49-F238E27FC236}">
                  <a16:creationId xmlns:a16="http://schemas.microsoft.com/office/drawing/2014/main" id="{B35D9695-FDAC-948D-1FE1-07CC96D3AB61}"/>
                </a:ext>
              </a:extLst>
            </p:cNvPr>
            <p:cNvSpPr/>
            <p:nvPr/>
          </p:nvSpPr>
          <p:spPr bwMode="auto">
            <a:xfrm>
              <a:off x="3935467" y="345358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31">
              <a:extLst>
                <a:ext uri="{FF2B5EF4-FFF2-40B4-BE49-F238E27FC236}">
                  <a16:creationId xmlns:a16="http://schemas.microsoft.com/office/drawing/2014/main" id="{D45ACFD0-A373-A5D8-9438-FEEC77C981D3}"/>
                </a:ext>
              </a:extLst>
            </p:cNvPr>
            <p:cNvSpPr/>
            <p:nvPr/>
          </p:nvSpPr>
          <p:spPr bwMode="auto">
            <a:xfrm>
              <a:off x="3705098" y="320895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41">
              <a:extLst>
                <a:ext uri="{FF2B5EF4-FFF2-40B4-BE49-F238E27FC236}">
                  <a16:creationId xmlns:a16="http://schemas.microsoft.com/office/drawing/2014/main" id="{81E3F5BC-87CF-1527-962E-CE9A448C9A46}"/>
                </a:ext>
              </a:extLst>
            </p:cNvPr>
            <p:cNvSpPr/>
            <p:nvPr/>
          </p:nvSpPr>
          <p:spPr bwMode="auto">
            <a:xfrm>
              <a:off x="1847377" y="2839136"/>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42">
              <a:extLst>
                <a:ext uri="{FF2B5EF4-FFF2-40B4-BE49-F238E27FC236}">
                  <a16:creationId xmlns:a16="http://schemas.microsoft.com/office/drawing/2014/main" id="{9DC4A234-AD5D-E17C-504E-F2495EB1F1A4}"/>
                </a:ext>
              </a:extLst>
            </p:cNvPr>
            <p:cNvSpPr/>
            <p:nvPr/>
          </p:nvSpPr>
          <p:spPr bwMode="auto">
            <a:xfrm>
              <a:off x="2219512" y="56351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43">
              <a:extLst>
                <a:ext uri="{FF2B5EF4-FFF2-40B4-BE49-F238E27FC236}">
                  <a16:creationId xmlns:a16="http://schemas.microsoft.com/office/drawing/2014/main" id="{AFA6377B-94F5-4930-E31A-6D005DF7A990}"/>
                </a:ext>
              </a:extLst>
            </p:cNvPr>
            <p:cNvSpPr/>
            <p:nvPr/>
          </p:nvSpPr>
          <p:spPr bwMode="auto">
            <a:xfrm>
              <a:off x="2207698" y="5473940"/>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6" name="Freeform 44">
              <a:extLst>
                <a:ext uri="{FF2B5EF4-FFF2-40B4-BE49-F238E27FC236}">
                  <a16:creationId xmlns:a16="http://schemas.microsoft.com/office/drawing/2014/main" id="{4BA44EB1-7869-0B3D-992B-773720EBFFFD}"/>
                </a:ext>
              </a:extLst>
            </p:cNvPr>
            <p:cNvSpPr/>
            <p:nvPr/>
          </p:nvSpPr>
          <p:spPr bwMode="auto">
            <a:xfrm>
              <a:off x="2615275" y="47285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7" name="Freeform 45">
              <a:extLst>
                <a:ext uri="{FF2B5EF4-FFF2-40B4-BE49-F238E27FC236}">
                  <a16:creationId xmlns:a16="http://schemas.microsoft.com/office/drawing/2014/main" id="{E48D1DA1-E528-165A-23BE-D984CCAC5A14}"/>
                </a:ext>
              </a:extLst>
            </p:cNvPr>
            <p:cNvSpPr/>
            <p:nvPr/>
          </p:nvSpPr>
          <p:spPr bwMode="auto">
            <a:xfrm>
              <a:off x="1547602" y="5504158"/>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72">
              <a:extLst>
                <a:ext uri="{FF2B5EF4-FFF2-40B4-BE49-F238E27FC236}">
                  <a16:creationId xmlns:a16="http://schemas.microsoft.com/office/drawing/2014/main" id="{513A179F-D377-DDAA-036A-0178011ECEA5}"/>
                </a:ext>
              </a:extLst>
            </p:cNvPr>
            <p:cNvSpPr/>
            <p:nvPr/>
          </p:nvSpPr>
          <p:spPr bwMode="auto">
            <a:xfrm>
              <a:off x="1806029" y="24851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9" name="Group 78">
              <a:extLst>
                <a:ext uri="{FF2B5EF4-FFF2-40B4-BE49-F238E27FC236}">
                  <a16:creationId xmlns:a16="http://schemas.microsoft.com/office/drawing/2014/main" id="{921FE785-CC91-E204-0FB6-130CE74B2C9F}"/>
                </a:ext>
              </a:extLst>
            </p:cNvPr>
            <p:cNvGrpSpPr/>
            <p:nvPr/>
          </p:nvGrpSpPr>
          <p:grpSpPr bwMode="auto">
            <a:xfrm>
              <a:off x="1206478" y="4141428"/>
              <a:ext cx="50209" cy="51804"/>
              <a:chOff x="7728" y="10782"/>
              <a:chExt cx="2776" cy="2978"/>
            </a:xfrm>
          </p:grpSpPr>
          <p:sp>
            <p:nvSpPr>
              <p:cNvPr id="122" name="Freeform 79">
                <a:extLst>
                  <a:ext uri="{FF2B5EF4-FFF2-40B4-BE49-F238E27FC236}">
                    <a16:creationId xmlns:a16="http://schemas.microsoft.com/office/drawing/2014/main" id="{AE1CF149-DA27-B4DA-F8A7-0E11DFB0620D}"/>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3" name="Freeform 80">
                <a:extLst>
                  <a:ext uri="{FF2B5EF4-FFF2-40B4-BE49-F238E27FC236}">
                    <a16:creationId xmlns:a16="http://schemas.microsoft.com/office/drawing/2014/main" id="{929183F1-D5EB-7F51-FE88-C1292818EE3C}"/>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50" name="Group 313">
              <a:extLst>
                <a:ext uri="{FF2B5EF4-FFF2-40B4-BE49-F238E27FC236}">
                  <a16:creationId xmlns:a16="http://schemas.microsoft.com/office/drawing/2014/main" id="{1809BDBC-48C5-DB15-1904-5C2D688AA6AD}"/>
                </a:ext>
              </a:extLst>
            </p:cNvPr>
            <p:cNvGrpSpPr/>
            <p:nvPr/>
          </p:nvGrpSpPr>
          <p:grpSpPr bwMode="auto">
            <a:xfrm>
              <a:off x="922947" y="4076673"/>
              <a:ext cx="301252" cy="58999"/>
              <a:chOff x="512" y="2456"/>
              <a:chExt cx="204" cy="41"/>
            </a:xfrm>
          </p:grpSpPr>
          <p:sp>
            <p:nvSpPr>
              <p:cNvPr id="118" name="Freeform 77">
                <a:extLst>
                  <a:ext uri="{FF2B5EF4-FFF2-40B4-BE49-F238E27FC236}">
                    <a16:creationId xmlns:a16="http://schemas.microsoft.com/office/drawing/2014/main" id="{8680865D-4417-C510-0F75-F37778BAB946}"/>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19" name="Group 315">
                <a:extLst>
                  <a:ext uri="{FF2B5EF4-FFF2-40B4-BE49-F238E27FC236}">
                    <a16:creationId xmlns:a16="http://schemas.microsoft.com/office/drawing/2014/main" id="{D704A463-089B-A5FE-C47F-E9C3471AB0B4}"/>
                  </a:ext>
                </a:extLst>
              </p:cNvPr>
              <p:cNvGrpSpPr/>
              <p:nvPr/>
            </p:nvGrpSpPr>
            <p:grpSpPr bwMode="auto">
              <a:xfrm>
                <a:off x="512" y="2456"/>
                <a:ext cx="12" cy="4"/>
                <a:chOff x="2478" y="4937"/>
                <a:chExt cx="10011" cy="3255"/>
              </a:xfrm>
            </p:grpSpPr>
            <p:sp>
              <p:nvSpPr>
                <p:cNvPr id="120" name="Freeform 316">
                  <a:extLst>
                    <a:ext uri="{FF2B5EF4-FFF2-40B4-BE49-F238E27FC236}">
                      <a16:creationId xmlns:a16="http://schemas.microsoft.com/office/drawing/2014/main" id="{9B314DFC-E095-27D1-662A-9D653FD63B26}"/>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1" name="Freeform 317">
                  <a:extLst>
                    <a:ext uri="{FF2B5EF4-FFF2-40B4-BE49-F238E27FC236}">
                      <a16:creationId xmlns:a16="http://schemas.microsoft.com/office/drawing/2014/main" id="{0333872C-3C08-A1E3-E304-CBB74E6CCF1F}"/>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1" name="Freeform 4">
              <a:extLst>
                <a:ext uri="{FF2B5EF4-FFF2-40B4-BE49-F238E27FC236}">
                  <a16:creationId xmlns:a16="http://schemas.microsoft.com/office/drawing/2014/main" id="{0F923987-B805-0DEC-A73A-29A7913FDC41}"/>
                </a:ext>
              </a:extLst>
            </p:cNvPr>
            <p:cNvSpPr/>
            <p:nvPr/>
          </p:nvSpPr>
          <p:spPr bwMode="auto">
            <a:xfrm>
              <a:off x="1866574" y="42479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2" name="Freeform 4">
              <a:extLst>
                <a:ext uri="{FF2B5EF4-FFF2-40B4-BE49-F238E27FC236}">
                  <a16:creationId xmlns:a16="http://schemas.microsoft.com/office/drawing/2014/main" id="{5D1CDB3D-A9EA-DE6E-2786-9D25C8EAA268}"/>
                </a:ext>
              </a:extLst>
            </p:cNvPr>
            <p:cNvSpPr/>
            <p:nvPr/>
          </p:nvSpPr>
          <p:spPr bwMode="auto">
            <a:xfrm>
              <a:off x="1767634" y="4351522"/>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圆角矩形 45">
              <a:extLst>
                <a:ext uri="{FF2B5EF4-FFF2-40B4-BE49-F238E27FC236}">
                  <a16:creationId xmlns:a16="http://schemas.microsoft.com/office/drawing/2014/main" id="{55BD66CF-2074-5516-301E-31E9EC0A1308}"/>
                </a:ext>
              </a:extLst>
            </p:cNvPr>
            <p:cNvSpPr/>
            <p:nvPr/>
          </p:nvSpPr>
          <p:spPr>
            <a:xfrm>
              <a:off x="1267952" y="919977"/>
              <a:ext cx="1285951" cy="538921"/>
            </a:xfrm>
            <a:prstGeom prst="roundRect">
              <a:avLst>
                <a:gd name="adj" fmla="val 50000"/>
              </a:avLst>
            </a:pr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North</a:t>
              </a:r>
            </a:p>
          </p:txBody>
        </p:sp>
        <p:sp>
          <p:nvSpPr>
            <p:cNvPr id="54" name="圆角矩形 45">
              <a:extLst>
                <a:ext uri="{FF2B5EF4-FFF2-40B4-BE49-F238E27FC236}">
                  <a16:creationId xmlns:a16="http://schemas.microsoft.com/office/drawing/2014/main" id="{488A0116-CCAD-55FB-F0E8-EF501F7424AE}"/>
                </a:ext>
              </a:extLst>
            </p:cNvPr>
            <p:cNvSpPr/>
            <p:nvPr/>
          </p:nvSpPr>
          <p:spPr>
            <a:xfrm>
              <a:off x="26575" y="2377914"/>
              <a:ext cx="1151846" cy="499087"/>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sp>
          <p:nvSpPr>
            <p:cNvPr id="55" name="圆角矩形 45">
              <a:extLst>
                <a:ext uri="{FF2B5EF4-FFF2-40B4-BE49-F238E27FC236}">
                  <a16:creationId xmlns:a16="http://schemas.microsoft.com/office/drawing/2014/main" id="{0894FAA7-FD80-E7B8-2F2C-3D858D8D5722}"/>
                </a:ext>
              </a:extLst>
            </p:cNvPr>
            <p:cNvSpPr/>
            <p:nvPr/>
          </p:nvSpPr>
          <p:spPr>
            <a:xfrm>
              <a:off x="2956135" y="4635477"/>
              <a:ext cx="1471628" cy="383234"/>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sp>
          <p:nvSpPr>
            <p:cNvPr id="108" name="圆角矩形 45">
              <a:extLst>
                <a:ext uri="{FF2B5EF4-FFF2-40B4-BE49-F238E27FC236}">
                  <a16:creationId xmlns:a16="http://schemas.microsoft.com/office/drawing/2014/main" id="{B2315052-588E-5A37-81BB-DBBB7A381D8F}"/>
                </a:ext>
              </a:extLst>
            </p:cNvPr>
            <p:cNvSpPr/>
            <p:nvPr/>
          </p:nvSpPr>
          <p:spPr>
            <a:xfrm>
              <a:off x="1213350" y="6227974"/>
              <a:ext cx="1206997" cy="383234"/>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sp>
          <p:nvSpPr>
            <p:cNvPr id="109" name="Oval 25">
              <a:extLst>
                <a:ext uri="{FF2B5EF4-FFF2-40B4-BE49-F238E27FC236}">
                  <a16:creationId xmlns:a16="http://schemas.microsoft.com/office/drawing/2014/main" id="{0765E447-AF12-A269-64FE-391F75730518}"/>
                </a:ext>
              </a:extLst>
            </p:cNvPr>
            <p:cNvSpPr>
              <a:spLocks noChangeArrowheads="1"/>
            </p:cNvSpPr>
            <p:nvPr/>
          </p:nvSpPr>
          <p:spPr bwMode="gray">
            <a:xfrm>
              <a:off x="1359435" y="4250002"/>
              <a:ext cx="101228" cy="98640"/>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10" name="Oval 25">
              <a:extLst>
                <a:ext uri="{FF2B5EF4-FFF2-40B4-BE49-F238E27FC236}">
                  <a16:creationId xmlns:a16="http://schemas.microsoft.com/office/drawing/2014/main" id="{FFE7A0F2-4A80-F756-B552-4F1E91348A06}"/>
                </a:ext>
              </a:extLst>
            </p:cNvPr>
            <p:cNvSpPr>
              <a:spLocks noChangeArrowheads="1"/>
            </p:cNvSpPr>
            <p:nvPr/>
          </p:nvSpPr>
          <p:spPr bwMode="gray">
            <a:xfrm>
              <a:off x="1278497" y="4203250"/>
              <a:ext cx="108141" cy="67668"/>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pSp>
      <p:graphicFrame>
        <p:nvGraphicFramePr>
          <p:cNvPr id="124" name="Table 2">
            <a:extLst>
              <a:ext uri="{FF2B5EF4-FFF2-40B4-BE49-F238E27FC236}">
                <a16:creationId xmlns:a16="http://schemas.microsoft.com/office/drawing/2014/main" id="{2339F052-9834-6BA5-1F76-80720AD6B546}"/>
              </a:ext>
            </a:extLst>
          </p:cNvPr>
          <p:cNvGraphicFramePr>
            <a:graphicFrameLocks noGrp="1"/>
          </p:cNvGraphicFramePr>
          <p:nvPr/>
        </p:nvGraphicFramePr>
        <p:xfrm>
          <a:off x="5082717" y="3814524"/>
          <a:ext cx="3902460" cy="875349"/>
        </p:xfrm>
        <a:graphic>
          <a:graphicData uri="http://schemas.openxmlformats.org/drawingml/2006/table">
            <a:tbl>
              <a:tblPr firstRow="1" bandRow="1">
                <a:tableStyleId>{073A0DAA-6AF3-43AB-8588-CEC1D06C72B9}</a:tableStyleId>
              </a:tblPr>
              <a:tblGrid>
                <a:gridCol w="990537">
                  <a:extLst>
                    <a:ext uri="{9D8B030D-6E8A-4147-A177-3AD203B41FA5}">
                      <a16:colId xmlns:a16="http://schemas.microsoft.com/office/drawing/2014/main" val="324926490"/>
                    </a:ext>
                  </a:extLst>
                </a:gridCol>
                <a:gridCol w="2911923">
                  <a:extLst>
                    <a:ext uri="{9D8B030D-6E8A-4147-A177-3AD203B41FA5}">
                      <a16:colId xmlns:a16="http://schemas.microsoft.com/office/drawing/2014/main" val="3359506510"/>
                    </a:ext>
                  </a:extLst>
                </a:gridCol>
              </a:tblGrid>
              <a:tr h="243348">
                <a:tc gridSpan="2">
                  <a:txBody>
                    <a:bodyPr/>
                    <a:lstStyle/>
                    <a:p>
                      <a:pPr algn="ctr">
                        <a:lnSpc>
                          <a:spcPct val="150000"/>
                        </a:lnSpc>
                      </a:pPr>
                      <a:r>
                        <a:rPr lang="en-US" sz="1000" dirty="0">
                          <a:latin typeface="Arial" panose="020B0604020202020204" pitchFamily="34" charset="0"/>
                          <a:cs typeface="Arial" panose="020B0604020202020204" pitchFamily="34" charset="0"/>
                        </a:rPr>
                        <a:t>Business Setup, FY2021</a:t>
                      </a:r>
                      <a:endParaRPr lang="en-IN" sz="1000" dirty="0">
                        <a:latin typeface="Arial" panose="020B0604020202020204" pitchFamily="34" charset="0"/>
                        <a:cs typeface="Arial" panose="020B0604020202020204" pitchFamily="34" charset="0"/>
                      </a:endParaRPr>
                    </a:p>
                  </a:txBody>
                  <a:tcPr/>
                </a:tc>
                <a:tc hMerge="1">
                  <a:txBody>
                    <a:bodyPr/>
                    <a:lstStyle/>
                    <a:p>
                      <a:pPr>
                        <a:lnSpc>
                          <a:spcPct val="150000"/>
                        </a:lnSpc>
                      </a:pPr>
                      <a:endParaRPr lang="en-IN"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1177955"/>
                  </a:ext>
                </a:extLst>
              </a:tr>
              <a:tr h="243348">
                <a:tc>
                  <a:txBody>
                    <a:bodyPr/>
                    <a:lstStyle/>
                    <a:p>
                      <a:pPr>
                        <a:lnSpc>
                          <a:spcPct val="150000"/>
                        </a:lnSpc>
                      </a:pPr>
                      <a:r>
                        <a:rPr lang="en-US" sz="1000" b="0" dirty="0">
                          <a:latin typeface="Arial" panose="020B0604020202020204" pitchFamily="34" charset="0"/>
                          <a:cs typeface="Arial" panose="020B0604020202020204" pitchFamily="34" charset="0"/>
                        </a:rPr>
                        <a:t>HQ</a:t>
                      </a:r>
                      <a:endParaRPr lang="en-IN" sz="1000" b="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b="0" dirty="0">
                          <a:latin typeface="Arial" panose="020B0604020202020204" pitchFamily="34" charset="0"/>
                          <a:cs typeface="Arial" panose="020B0604020202020204" pitchFamily="34" charset="0"/>
                        </a:rPr>
                        <a:t>Mumbai, Maharashtra</a:t>
                      </a:r>
                    </a:p>
                  </a:txBody>
                  <a:tcPr/>
                </a:tc>
                <a:extLst>
                  <a:ext uri="{0D108BD9-81ED-4DB2-BD59-A6C34878D82A}">
                    <a16:rowId xmlns:a16="http://schemas.microsoft.com/office/drawing/2014/main" val="4023468012"/>
                  </a:ext>
                </a:extLst>
              </a:tr>
              <a:tr h="243348">
                <a:tc>
                  <a:txBody>
                    <a:bodyPr/>
                    <a:lstStyle/>
                    <a:p>
                      <a:pPr>
                        <a:lnSpc>
                          <a:spcPct val="150000"/>
                        </a:lnSpc>
                      </a:pPr>
                      <a:r>
                        <a:rPr lang="en-US" sz="1000" dirty="0">
                          <a:latin typeface="Arial" panose="020B0604020202020204" pitchFamily="34" charset="0"/>
                          <a:cs typeface="Arial" panose="020B0604020202020204" pitchFamily="34" charset="0"/>
                        </a:rPr>
                        <a:t>Plants</a:t>
                      </a:r>
                      <a:endParaRPr lang="en-IN" sz="100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b="0" dirty="0">
                          <a:latin typeface="Arial" panose="020B0604020202020204" pitchFamily="34" charset="0"/>
                          <a:cs typeface="Arial" panose="020B0604020202020204" pitchFamily="34" charset="0"/>
                        </a:rPr>
                        <a:t>Mumbai, Maharashtra</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24521765"/>
                  </a:ext>
                </a:extLst>
              </a:tr>
            </a:tbl>
          </a:graphicData>
        </a:graphic>
      </p:graphicFrame>
      <p:sp>
        <p:nvSpPr>
          <p:cNvPr id="125" name="Oval 25">
            <a:extLst>
              <a:ext uri="{FF2B5EF4-FFF2-40B4-BE49-F238E27FC236}">
                <a16:creationId xmlns:a16="http://schemas.microsoft.com/office/drawing/2014/main" id="{5C7F7944-AE12-2819-A00F-47191C21CB00}"/>
              </a:ext>
            </a:extLst>
          </p:cNvPr>
          <p:cNvSpPr>
            <a:spLocks noChangeArrowheads="1"/>
          </p:cNvSpPr>
          <p:nvPr/>
        </p:nvSpPr>
        <p:spPr bwMode="gray">
          <a:xfrm>
            <a:off x="4885101" y="4242149"/>
            <a:ext cx="74051"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27" name="Oval 25">
            <a:extLst>
              <a:ext uri="{FF2B5EF4-FFF2-40B4-BE49-F238E27FC236}">
                <a16:creationId xmlns:a16="http://schemas.microsoft.com/office/drawing/2014/main" id="{A5092824-2C72-B46F-2410-ACA8B886CFD4}"/>
              </a:ext>
            </a:extLst>
          </p:cNvPr>
          <p:cNvSpPr>
            <a:spLocks noChangeArrowheads="1"/>
          </p:cNvSpPr>
          <p:nvPr/>
        </p:nvSpPr>
        <p:spPr bwMode="gray">
          <a:xfrm>
            <a:off x="4882609" y="4554113"/>
            <a:ext cx="113681" cy="90826"/>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aphicFrame>
        <p:nvGraphicFramePr>
          <p:cNvPr id="129" name="Table 129">
            <a:extLst>
              <a:ext uri="{FF2B5EF4-FFF2-40B4-BE49-F238E27FC236}">
                <a16:creationId xmlns:a16="http://schemas.microsoft.com/office/drawing/2014/main" id="{DAE24FB1-0F11-6C2B-E42F-DE6FD2B780D9}"/>
              </a:ext>
            </a:extLst>
          </p:cNvPr>
          <p:cNvGraphicFramePr>
            <a:graphicFrameLocks noGrp="1"/>
          </p:cNvGraphicFramePr>
          <p:nvPr>
            <p:extLst>
              <p:ext uri="{D42A27DB-BD31-4B8C-83A1-F6EECF244321}">
                <p14:modId xmlns:p14="http://schemas.microsoft.com/office/powerpoint/2010/main" val="3142802021"/>
              </p:ext>
            </p:extLst>
          </p:nvPr>
        </p:nvGraphicFramePr>
        <p:xfrm>
          <a:off x="5082002" y="4742874"/>
          <a:ext cx="3902460" cy="112776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 Target Product</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Plant Capacity</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 150 MLPA</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73317991"/>
                  </a:ext>
                </a:extLst>
              </a:tr>
              <a:tr h="160570">
                <a:tc>
                  <a:txBody>
                    <a:bodyPr/>
                    <a:lstStyle/>
                    <a:p>
                      <a:pPr algn="ctr"/>
                      <a:r>
                        <a:rPr lang="en-US" sz="1000" dirty="0">
                          <a:latin typeface="Arial" panose="020B0604020202020204" pitchFamily="34" charset="0"/>
                          <a:cs typeface="Arial" panose="020B0604020202020204" pitchFamily="34" charset="0"/>
                        </a:rPr>
                        <a:t>Production Volume,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125 MLPA</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61902948"/>
                  </a:ext>
                </a:extLst>
              </a:tr>
              <a:tr h="160570">
                <a:tc>
                  <a:txBody>
                    <a:bodyPr/>
                    <a:lstStyle/>
                    <a:p>
                      <a:pPr algn="ctr"/>
                      <a:r>
                        <a:rPr lang="en-US" sz="1000" dirty="0">
                          <a:latin typeface="Arial" panose="020B0604020202020204" pitchFamily="34" charset="0"/>
                          <a:cs typeface="Arial" panose="020B0604020202020204" pitchFamily="34" charset="0"/>
                        </a:rPr>
                        <a:t>Market Share, By Volume,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8.3%</a:t>
                      </a:r>
                      <a:endParaRPr lang="en-IN" sz="100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95955781"/>
                  </a:ext>
                </a:extLst>
              </a:tr>
            </a:tbl>
          </a:graphicData>
        </a:graphic>
      </p:graphicFrame>
      <p:pic>
        <p:nvPicPr>
          <p:cNvPr id="3" name="Picture 2">
            <a:extLst>
              <a:ext uri="{FF2B5EF4-FFF2-40B4-BE49-F238E27FC236}">
                <a16:creationId xmlns:a16="http://schemas.microsoft.com/office/drawing/2014/main" id="{ED2D68DE-B413-EE86-766D-46B1CC5A2EAE}"/>
              </a:ext>
            </a:extLst>
          </p:cNvPr>
          <p:cNvPicPr>
            <a:picLocks noChangeAspect="1"/>
          </p:cNvPicPr>
          <p:nvPr/>
        </p:nvPicPr>
        <p:blipFill>
          <a:blip r:embed="rId3"/>
          <a:stretch>
            <a:fillRect/>
          </a:stretch>
        </p:blipFill>
        <p:spPr>
          <a:xfrm>
            <a:off x="6162389" y="100788"/>
            <a:ext cx="688284" cy="587937"/>
          </a:xfrm>
          <a:prstGeom prst="rect">
            <a:avLst/>
          </a:prstGeom>
        </p:spPr>
      </p:pic>
      <p:graphicFrame>
        <p:nvGraphicFramePr>
          <p:cNvPr id="2" name="Table 129">
            <a:extLst>
              <a:ext uri="{FF2B5EF4-FFF2-40B4-BE49-F238E27FC236}">
                <a16:creationId xmlns:a16="http://schemas.microsoft.com/office/drawing/2014/main" id="{827BB336-7B54-3EDA-9054-D01C46CD7AC1}"/>
              </a:ext>
            </a:extLst>
          </p:cNvPr>
          <p:cNvGraphicFramePr>
            <a:graphicFrameLocks noGrp="1"/>
          </p:cNvGraphicFramePr>
          <p:nvPr>
            <p:extLst>
              <p:ext uri="{D42A27DB-BD31-4B8C-83A1-F6EECF244321}">
                <p14:modId xmlns:p14="http://schemas.microsoft.com/office/powerpoint/2010/main" val="1550379920"/>
              </p:ext>
            </p:extLst>
          </p:nvPr>
        </p:nvGraphicFramePr>
        <p:xfrm>
          <a:off x="5082002" y="5906023"/>
          <a:ext cx="3902460" cy="73152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228270">
                <a:tc gridSpan="2">
                  <a:txBody>
                    <a:bodyPr/>
                    <a:lstStyle/>
                    <a:p>
                      <a:pPr algn="ctr"/>
                      <a:r>
                        <a:rPr lang="en-US" sz="1000" dirty="0">
                          <a:latin typeface="Arial" panose="020B0604020202020204" pitchFamily="34" charset="0"/>
                          <a:cs typeface="Arial" panose="020B0604020202020204" pitchFamily="34" charset="0"/>
                        </a:rPr>
                        <a:t>Key Indicators- Overall</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Total Revenue,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52,589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5955781"/>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Profit After Tax (PAT)</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403.60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2595946"/>
                  </a:ext>
                </a:extLst>
              </a:tr>
            </a:tbl>
          </a:graphicData>
        </a:graphic>
      </p:graphicFrame>
    </p:spTree>
    <p:extLst>
      <p:ext uri="{BB962C8B-B14F-4D97-AF65-F5344CB8AC3E}">
        <p14:creationId xmlns:p14="http://schemas.microsoft.com/office/powerpoint/2010/main" val="1563134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0"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NANDAN PETROCHEM LIMITED</a:t>
            </a:r>
          </a:p>
        </p:txBody>
      </p:sp>
      <p:sp>
        <p:nvSpPr>
          <p:cNvPr id="9" name="TextBox 8">
            <a:extLst>
              <a:ext uri="{FF2B5EF4-FFF2-40B4-BE49-F238E27FC236}">
                <a16:creationId xmlns:a16="http://schemas.microsoft.com/office/drawing/2014/main" id="{40368394-201C-416C-83F4-11631F1841CF}"/>
              </a:ext>
            </a:extLst>
          </p:cNvPr>
          <p:cNvSpPr txBox="1"/>
          <p:nvPr/>
        </p:nvSpPr>
        <p:spPr>
          <a:xfrm>
            <a:off x="159090" y="863471"/>
            <a:ext cx="4590893" cy="5651209"/>
          </a:xfrm>
          <a:prstGeom prst="rect">
            <a:avLst/>
          </a:prstGeom>
          <a:solidFill>
            <a:schemeClr val="bg1"/>
          </a:solidFill>
          <a:ln w="28575">
            <a:solidFill>
              <a:schemeClr val="tx2">
                <a:lumMod val="75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Overview: </a:t>
            </a:r>
          </a:p>
          <a:p>
            <a:pPr marL="171450">
              <a:defRPr/>
            </a:pPr>
            <a:r>
              <a:rPr lang="en-US" sz="1200" b="0" dirty="0">
                <a:solidFill>
                  <a:prstClr val="black"/>
                </a:solidFill>
                <a:ea typeface="Verdana" panose="020B0604030504040204" pitchFamily="34" charset="0"/>
              </a:rPr>
              <a:t>Nandan Petrochem Limited was established in the year 1992 in Mumbai. </a:t>
            </a:r>
          </a:p>
          <a:p>
            <a:pPr marL="171450">
              <a:defRPr/>
            </a:pPr>
            <a:r>
              <a:rPr lang="en-US" sz="1200" b="0" dirty="0">
                <a:solidFill>
                  <a:prstClr val="black"/>
                </a:solidFill>
                <a:ea typeface="Verdana" panose="020B0604030504040204" pitchFamily="34" charset="0"/>
              </a:rPr>
              <a:t>According to the company, it is one of the top producers of genuine oils, greases, and specialty oils with a sizable domestic and international presence in the lubricating oil market. It is constantly pursuing innovation to increase stakeholder value and customer happiness.</a:t>
            </a:r>
          </a:p>
          <a:p>
            <a:pPr marL="171450">
              <a:defRPr/>
            </a:pPr>
            <a:r>
              <a:rPr lang="en-US" sz="1200" b="0" dirty="0">
                <a:solidFill>
                  <a:prstClr val="black"/>
                </a:solidFill>
                <a:ea typeface="Verdana" panose="020B0604030504040204" pitchFamily="34" charset="0"/>
              </a:rPr>
              <a:t>NPL began its business by combining and filing contracts for public sector undertakings.</a:t>
            </a:r>
          </a:p>
          <a:p>
            <a:pPr marL="171450">
              <a:defRPr/>
            </a:pPr>
            <a:r>
              <a:rPr lang="en-US" sz="1200" b="0" dirty="0">
                <a:solidFill>
                  <a:prstClr val="black"/>
                </a:solidFill>
                <a:ea typeface="Verdana" panose="020B0604030504040204" pitchFamily="34" charset="0"/>
              </a:rPr>
              <a:t>The business was the oldest and largest contract manufacturer in the nation, and it also had a technical partnership arrangement with </a:t>
            </a:r>
            <a:r>
              <a:rPr lang="en-US" sz="1200" b="0" dirty="0" err="1">
                <a:solidFill>
                  <a:prstClr val="black"/>
                </a:solidFill>
                <a:ea typeface="Verdana" panose="020B0604030504040204" pitchFamily="34" charset="0"/>
              </a:rPr>
              <a:t>Meguin</a:t>
            </a:r>
            <a:r>
              <a:rPr lang="en-US" sz="1200" b="0" dirty="0">
                <a:solidFill>
                  <a:prstClr val="black"/>
                </a:solidFill>
                <a:ea typeface="Verdana" panose="020B0604030504040204" pitchFamily="34" charset="0"/>
              </a:rPr>
              <a:t> GmbH (Germany).</a:t>
            </a:r>
          </a:p>
          <a:p>
            <a:pPr marL="171450">
              <a:defRPr/>
            </a:pPr>
            <a:r>
              <a:rPr lang="en-US" sz="1200" b="0" dirty="0">
                <a:solidFill>
                  <a:prstClr val="black"/>
                </a:solidFill>
                <a:ea typeface="Verdana" panose="020B0604030504040204" pitchFamily="34" charset="0"/>
              </a:rPr>
              <a:t>The full product line, including lubricants, greases, transformer oil, white oil/liquid paraffin, rubber process oils, and </a:t>
            </a:r>
            <a:r>
              <a:rPr lang="en-US" sz="1200" b="0" dirty="0" err="1">
                <a:solidFill>
                  <a:prstClr val="black"/>
                </a:solidFill>
                <a:ea typeface="Verdana" panose="020B0604030504040204" pitchFamily="34" charset="0"/>
              </a:rPr>
              <a:t>speciality</a:t>
            </a:r>
            <a:r>
              <a:rPr lang="en-US" sz="1200" b="0" dirty="0">
                <a:solidFill>
                  <a:prstClr val="black"/>
                </a:solidFill>
                <a:ea typeface="Verdana" panose="020B0604030504040204" pitchFamily="34" charset="0"/>
              </a:rPr>
              <a:t> lubricants, is being marketed by NPL under the "VELVEX" brand. NPL has access to the most recent technology.</a:t>
            </a:r>
          </a:p>
          <a:p>
            <a:pPr marL="171450">
              <a:defRPr/>
            </a:pPr>
            <a:r>
              <a:rPr lang="en-US" sz="1200" b="0" dirty="0">
                <a:solidFill>
                  <a:prstClr val="black"/>
                </a:solidFill>
                <a:ea typeface="Verdana" panose="020B0604030504040204" pitchFamily="34" charset="0"/>
              </a:rPr>
              <a:t>The company has a strong client base that includes Daimler, Mahindra, Ford, Tata, Mercedes etc.</a:t>
            </a:r>
          </a:p>
        </p:txBody>
      </p:sp>
      <p:graphicFrame>
        <p:nvGraphicFramePr>
          <p:cNvPr id="117" name="Table 2">
            <a:extLst>
              <a:ext uri="{FF2B5EF4-FFF2-40B4-BE49-F238E27FC236}">
                <a16:creationId xmlns:a16="http://schemas.microsoft.com/office/drawing/2014/main" id="{4BE02102-F577-877F-3608-DC4BC313C252}"/>
              </a:ext>
            </a:extLst>
          </p:cNvPr>
          <p:cNvGraphicFramePr>
            <a:graphicFrameLocks noGrp="1"/>
          </p:cNvGraphicFramePr>
          <p:nvPr>
            <p:extLst>
              <p:ext uri="{D42A27DB-BD31-4B8C-83A1-F6EECF244321}">
                <p14:modId xmlns:p14="http://schemas.microsoft.com/office/powerpoint/2010/main" val="3626925688"/>
              </p:ext>
            </p:extLst>
          </p:nvPr>
        </p:nvGraphicFramePr>
        <p:xfrm>
          <a:off x="5082717" y="3795159"/>
          <a:ext cx="3902460" cy="875349"/>
        </p:xfrm>
        <a:graphic>
          <a:graphicData uri="http://schemas.openxmlformats.org/drawingml/2006/table">
            <a:tbl>
              <a:tblPr firstRow="1" bandRow="1">
                <a:tableStyleId>{073A0DAA-6AF3-43AB-8588-CEC1D06C72B9}</a:tableStyleId>
              </a:tblPr>
              <a:tblGrid>
                <a:gridCol w="990537">
                  <a:extLst>
                    <a:ext uri="{9D8B030D-6E8A-4147-A177-3AD203B41FA5}">
                      <a16:colId xmlns:a16="http://schemas.microsoft.com/office/drawing/2014/main" val="324926490"/>
                    </a:ext>
                  </a:extLst>
                </a:gridCol>
                <a:gridCol w="2911923">
                  <a:extLst>
                    <a:ext uri="{9D8B030D-6E8A-4147-A177-3AD203B41FA5}">
                      <a16:colId xmlns:a16="http://schemas.microsoft.com/office/drawing/2014/main" val="3359506510"/>
                    </a:ext>
                  </a:extLst>
                </a:gridCol>
              </a:tblGrid>
              <a:tr h="133265">
                <a:tc gridSpan="2">
                  <a:txBody>
                    <a:bodyPr/>
                    <a:lstStyle/>
                    <a:p>
                      <a:pPr algn="ctr">
                        <a:lnSpc>
                          <a:spcPct val="150000"/>
                        </a:lnSpc>
                      </a:pPr>
                      <a:r>
                        <a:rPr lang="en-US" sz="1000" dirty="0">
                          <a:latin typeface="Arial" panose="020B0604020202020204" pitchFamily="34" charset="0"/>
                          <a:cs typeface="Arial" panose="020B0604020202020204" pitchFamily="34" charset="0"/>
                        </a:rPr>
                        <a:t>Business Setup, FY2021</a:t>
                      </a:r>
                      <a:endParaRPr lang="en-IN" sz="1000" dirty="0">
                        <a:latin typeface="Arial" panose="020B0604020202020204" pitchFamily="34" charset="0"/>
                        <a:cs typeface="Arial" panose="020B0604020202020204" pitchFamily="34" charset="0"/>
                      </a:endParaRPr>
                    </a:p>
                  </a:txBody>
                  <a:tcPr/>
                </a:tc>
                <a:tc hMerge="1">
                  <a:txBody>
                    <a:bodyPr/>
                    <a:lstStyle/>
                    <a:p>
                      <a:pPr>
                        <a:lnSpc>
                          <a:spcPct val="150000"/>
                        </a:lnSpc>
                      </a:pPr>
                      <a:endParaRPr lang="en-IN"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1177955"/>
                  </a:ext>
                </a:extLst>
              </a:tr>
              <a:tr h="243297">
                <a:tc>
                  <a:txBody>
                    <a:bodyPr/>
                    <a:lstStyle/>
                    <a:p>
                      <a:pPr>
                        <a:lnSpc>
                          <a:spcPct val="150000"/>
                        </a:lnSpc>
                      </a:pPr>
                      <a:r>
                        <a:rPr lang="en-US" sz="1000" b="0" dirty="0">
                          <a:latin typeface="Arial" panose="020B0604020202020204" pitchFamily="34" charset="0"/>
                          <a:cs typeface="Arial" panose="020B0604020202020204" pitchFamily="34" charset="0"/>
                        </a:rPr>
                        <a:t>HQ</a:t>
                      </a:r>
                      <a:endParaRPr lang="en-IN" sz="1000" b="0" dirty="0">
                        <a:latin typeface="Arial" panose="020B0604020202020204" pitchFamily="34" charset="0"/>
                        <a:cs typeface="Arial" panose="020B0604020202020204" pitchFamily="34" charset="0"/>
                      </a:endParaRPr>
                    </a:p>
                  </a:txBody>
                  <a:tcPr/>
                </a:tc>
                <a:tc>
                  <a:txBody>
                    <a:bodyPr/>
                    <a:lstStyle/>
                    <a:p>
                      <a:pPr>
                        <a:lnSpc>
                          <a:spcPct val="150000"/>
                        </a:lnSpc>
                      </a:pPr>
                      <a:r>
                        <a:rPr lang="en-US" sz="1000" dirty="0">
                          <a:solidFill>
                            <a:schemeClr val="tx1"/>
                          </a:solidFill>
                          <a:latin typeface="Arial" panose="020B0604020202020204" pitchFamily="34" charset="0"/>
                          <a:ea typeface="Verdana" panose="020B0604030504040204" pitchFamily="34" charset="0"/>
                          <a:cs typeface="Arial" panose="020B0604020202020204" pitchFamily="34" charset="0"/>
                        </a:rPr>
                        <a:t>Mumbai, Maharashtra</a:t>
                      </a:r>
                      <a:endParaRPr lang="en-IN" sz="10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23468012"/>
                  </a:ext>
                </a:extLst>
              </a:tr>
              <a:tr h="243297">
                <a:tc>
                  <a:txBody>
                    <a:bodyPr/>
                    <a:lstStyle/>
                    <a:p>
                      <a:pPr>
                        <a:lnSpc>
                          <a:spcPct val="150000"/>
                        </a:lnSpc>
                      </a:pPr>
                      <a:r>
                        <a:rPr lang="en-US" sz="1000" dirty="0">
                          <a:latin typeface="Arial" panose="020B0604020202020204" pitchFamily="34" charset="0"/>
                          <a:cs typeface="Arial" panose="020B0604020202020204" pitchFamily="34" charset="0"/>
                        </a:rPr>
                        <a:t>Plants</a:t>
                      </a:r>
                      <a:endParaRPr lang="en-IN" sz="100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dirty="0">
                          <a:latin typeface="Arial" panose="020B0604020202020204" pitchFamily="34" charset="0"/>
                          <a:cs typeface="Arial" panose="020B0604020202020204" pitchFamily="34" charset="0"/>
                        </a:rPr>
                        <a:t>Mumbai, Maharashtra</a:t>
                      </a:r>
                    </a:p>
                  </a:txBody>
                  <a:tcPr/>
                </a:tc>
                <a:extLst>
                  <a:ext uri="{0D108BD9-81ED-4DB2-BD59-A6C34878D82A}">
                    <a16:rowId xmlns:a16="http://schemas.microsoft.com/office/drawing/2014/main" val="4224521765"/>
                  </a:ext>
                </a:extLst>
              </a:tr>
            </a:tbl>
          </a:graphicData>
        </a:graphic>
      </p:graphicFrame>
      <p:sp>
        <p:nvSpPr>
          <p:cNvPr id="118" name="Oval 25">
            <a:extLst>
              <a:ext uri="{FF2B5EF4-FFF2-40B4-BE49-F238E27FC236}">
                <a16:creationId xmlns:a16="http://schemas.microsoft.com/office/drawing/2014/main" id="{3793006D-8084-A955-B43E-DD38A12F8F40}"/>
              </a:ext>
            </a:extLst>
          </p:cNvPr>
          <p:cNvSpPr>
            <a:spLocks noChangeArrowheads="1"/>
          </p:cNvSpPr>
          <p:nvPr/>
        </p:nvSpPr>
        <p:spPr bwMode="gray">
          <a:xfrm>
            <a:off x="4823557" y="4112264"/>
            <a:ext cx="218215" cy="19291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aphicFrame>
        <p:nvGraphicFramePr>
          <p:cNvPr id="119" name="Table 129">
            <a:extLst>
              <a:ext uri="{FF2B5EF4-FFF2-40B4-BE49-F238E27FC236}">
                <a16:creationId xmlns:a16="http://schemas.microsoft.com/office/drawing/2014/main" id="{5BB5513D-2709-834B-0707-8947AB2400DE}"/>
              </a:ext>
            </a:extLst>
          </p:cNvPr>
          <p:cNvGraphicFramePr>
            <a:graphicFrameLocks noGrp="1"/>
          </p:cNvGraphicFramePr>
          <p:nvPr>
            <p:extLst>
              <p:ext uri="{D42A27DB-BD31-4B8C-83A1-F6EECF244321}">
                <p14:modId xmlns:p14="http://schemas.microsoft.com/office/powerpoint/2010/main" val="3905696222"/>
              </p:ext>
            </p:extLst>
          </p:nvPr>
        </p:nvGraphicFramePr>
        <p:xfrm>
          <a:off x="5082717" y="4673579"/>
          <a:ext cx="3902460" cy="112776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 Target Product</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Plant Capacity </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latin typeface="Arial" panose="020B0604020202020204" pitchFamily="34" charset="0"/>
                          <a:cs typeface="Arial" panose="020B0604020202020204" pitchFamily="34" charset="0"/>
                        </a:rPr>
                        <a:t>100 MLPA</a:t>
                      </a:r>
                      <a:endParaRPr lang="en-IN" sz="1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73317991"/>
                  </a:ext>
                </a:extLst>
              </a:tr>
              <a:tr h="160570">
                <a:tc>
                  <a:txBody>
                    <a:bodyPr/>
                    <a:lstStyle/>
                    <a:p>
                      <a:pPr algn="ctr"/>
                      <a:r>
                        <a:rPr lang="en-US" sz="1000" dirty="0">
                          <a:latin typeface="Arial" panose="020B0604020202020204" pitchFamily="34" charset="0"/>
                          <a:cs typeface="Arial" panose="020B0604020202020204" pitchFamily="34" charset="0"/>
                        </a:rPr>
                        <a:t>Production Volume, 2021</a:t>
                      </a:r>
                      <a:endParaRPr lang="en-IN" sz="1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83 MLPA</a:t>
                      </a:r>
                      <a:endParaRPr lang="en-IN" sz="1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161902948"/>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Market Share, By Volume,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latin typeface="Arial" panose="020B0604020202020204" pitchFamily="34" charset="0"/>
                          <a:cs typeface="Arial" panose="020B0604020202020204" pitchFamily="34" charset="0"/>
                        </a:rPr>
                        <a:t>5.3%</a:t>
                      </a:r>
                      <a:endParaRPr lang="en-IN" sz="1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2595946"/>
                  </a:ext>
                </a:extLst>
              </a:tr>
            </a:tbl>
          </a:graphicData>
        </a:graphic>
      </p:graphicFrame>
      <p:grpSp>
        <p:nvGrpSpPr>
          <p:cNvPr id="120" name="Group 119">
            <a:extLst>
              <a:ext uri="{FF2B5EF4-FFF2-40B4-BE49-F238E27FC236}">
                <a16:creationId xmlns:a16="http://schemas.microsoft.com/office/drawing/2014/main" id="{A58F4D63-0FA4-6B8E-821D-69AFD9454EBD}"/>
              </a:ext>
            </a:extLst>
          </p:cNvPr>
          <p:cNvGrpSpPr/>
          <p:nvPr/>
        </p:nvGrpSpPr>
        <p:grpSpPr>
          <a:xfrm>
            <a:off x="4969690" y="679859"/>
            <a:ext cx="3636429" cy="3025744"/>
            <a:chOff x="26575" y="919977"/>
            <a:chExt cx="4728475" cy="5691231"/>
          </a:xfrm>
        </p:grpSpPr>
        <p:sp>
          <p:nvSpPr>
            <p:cNvPr id="121" name="Freeform 4">
              <a:extLst>
                <a:ext uri="{FF2B5EF4-FFF2-40B4-BE49-F238E27FC236}">
                  <a16:creationId xmlns:a16="http://schemas.microsoft.com/office/drawing/2014/main" id="{692CEF92-D78C-973D-7C47-07596CC1B174}"/>
                </a:ext>
              </a:extLst>
            </p:cNvPr>
            <p:cNvSpPr/>
            <p:nvPr/>
          </p:nvSpPr>
          <p:spPr bwMode="auto">
            <a:xfrm>
              <a:off x="770844" y="263048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2" name="Freeform 5">
              <a:extLst>
                <a:ext uri="{FF2B5EF4-FFF2-40B4-BE49-F238E27FC236}">
                  <a16:creationId xmlns:a16="http://schemas.microsoft.com/office/drawing/2014/main" id="{C03FABAC-E1D7-3E3F-E17A-FE4DE769CE39}"/>
                </a:ext>
              </a:extLst>
            </p:cNvPr>
            <p:cNvSpPr/>
            <p:nvPr/>
          </p:nvSpPr>
          <p:spPr bwMode="auto">
            <a:xfrm>
              <a:off x="522754" y="34535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3" name="Freeform 6">
              <a:extLst>
                <a:ext uri="{FF2B5EF4-FFF2-40B4-BE49-F238E27FC236}">
                  <a16:creationId xmlns:a16="http://schemas.microsoft.com/office/drawing/2014/main" id="{AA17D24A-D1C2-3E83-7075-1036675D234D}"/>
                </a:ext>
              </a:extLst>
            </p:cNvPr>
            <p:cNvSpPr/>
            <p:nvPr/>
          </p:nvSpPr>
          <p:spPr bwMode="auto">
            <a:xfrm>
              <a:off x="1176944" y="39025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24" name="Freeform 7">
              <a:extLst>
                <a:ext uri="{FF2B5EF4-FFF2-40B4-BE49-F238E27FC236}">
                  <a16:creationId xmlns:a16="http://schemas.microsoft.com/office/drawing/2014/main" id="{A595EDBC-4BE8-465A-1ACE-1251DD5AABCE}"/>
                </a:ext>
              </a:extLst>
            </p:cNvPr>
            <p:cNvSpPr/>
            <p:nvPr/>
          </p:nvSpPr>
          <p:spPr bwMode="auto">
            <a:xfrm>
              <a:off x="1365965" y="44824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5" name="Freeform 9">
              <a:extLst>
                <a:ext uri="{FF2B5EF4-FFF2-40B4-BE49-F238E27FC236}">
                  <a16:creationId xmlns:a16="http://schemas.microsoft.com/office/drawing/2014/main" id="{4A443C8E-CBFF-24CF-27FA-E7AC4EA7143E}"/>
                </a:ext>
              </a:extLst>
            </p:cNvPr>
            <p:cNvSpPr/>
            <p:nvPr/>
          </p:nvSpPr>
          <p:spPr bwMode="auto">
            <a:xfrm>
              <a:off x="1376301" y="31643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6" name="Freeform 10">
              <a:extLst>
                <a:ext uri="{FF2B5EF4-FFF2-40B4-BE49-F238E27FC236}">
                  <a16:creationId xmlns:a16="http://schemas.microsoft.com/office/drawing/2014/main" id="{49352821-CBD9-40A9-F177-ADCF8DB367C2}"/>
                </a:ext>
              </a:extLst>
            </p:cNvPr>
            <p:cNvSpPr/>
            <p:nvPr/>
          </p:nvSpPr>
          <p:spPr bwMode="auto">
            <a:xfrm>
              <a:off x="1866574" y="26074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dirty="0">
                <a:latin typeface="Arial" panose="020B0604020202020204" pitchFamily="34" charset="0"/>
              </a:endParaRPr>
            </a:p>
          </p:txBody>
        </p:sp>
        <p:sp>
          <p:nvSpPr>
            <p:cNvPr id="127" name="Freeform 11">
              <a:extLst>
                <a:ext uri="{FF2B5EF4-FFF2-40B4-BE49-F238E27FC236}">
                  <a16:creationId xmlns:a16="http://schemas.microsoft.com/office/drawing/2014/main" id="{B2DB3C89-65B7-608B-8272-0B2E13033938}"/>
                </a:ext>
              </a:extLst>
            </p:cNvPr>
            <p:cNvSpPr/>
            <p:nvPr/>
          </p:nvSpPr>
          <p:spPr bwMode="auto">
            <a:xfrm>
              <a:off x="2314023" y="35874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8" name="Freeform 12">
              <a:extLst>
                <a:ext uri="{FF2B5EF4-FFF2-40B4-BE49-F238E27FC236}">
                  <a16:creationId xmlns:a16="http://schemas.microsoft.com/office/drawing/2014/main" id="{B71839E5-1B12-52F9-E1EF-1842C7C430E0}"/>
                </a:ext>
              </a:extLst>
            </p:cNvPr>
            <p:cNvSpPr/>
            <p:nvPr/>
          </p:nvSpPr>
          <p:spPr bwMode="auto">
            <a:xfrm>
              <a:off x="1938934" y="243333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9" name="Freeform 13">
              <a:extLst>
                <a:ext uri="{FF2B5EF4-FFF2-40B4-BE49-F238E27FC236}">
                  <a16:creationId xmlns:a16="http://schemas.microsoft.com/office/drawing/2014/main" id="{994925A9-9E39-D1B6-CD47-FAE0A12FB6D0}"/>
                </a:ext>
              </a:extLst>
            </p:cNvPr>
            <p:cNvSpPr/>
            <p:nvPr/>
          </p:nvSpPr>
          <p:spPr bwMode="auto">
            <a:xfrm>
              <a:off x="2764423" y="3052107"/>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30" name="Freeform 14">
              <a:extLst>
                <a:ext uri="{FF2B5EF4-FFF2-40B4-BE49-F238E27FC236}">
                  <a16:creationId xmlns:a16="http://schemas.microsoft.com/office/drawing/2014/main" id="{3013C181-8132-648F-2783-EB8F0637EBB7}"/>
                </a:ext>
              </a:extLst>
            </p:cNvPr>
            <p:cNvSpPr/>
            <p:nvPr/>
          </p:nvSpPr>
          <p:spPr bwMode="auto">
            <a:xfrm>
              <a:off x="2500090" y="38162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1" name="Freeform 15">
              <a:extLst>
                <a:ext uri="{FF2B5EF4-FFF2-40B4-BE49-F238E27FC236}">
                  <a16:creationId xmlns:a16="http://schemas.microsoft.com/office/drawing/2014/main" id="{3838C7E7-3B59-FB61-36EA-9226806FE5F0}"/>
                </a:ext>
              </a:extLst>
            </p:cNvPr>
            <p:cNvSpPr/>
            <p:nvPr/>
          </p:nvSpPr>
          <p:spPr bwMode="auto">
            <a:xfrm>
              <a:off x="2779191" y="3368687"/>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2" name="Freeform 16">
              <a:extLst>
                <a:ext uri="{FF2B5EF4-FFF2-40B4-BE49-F238E27FC236}">
                  <a16:creationId xmlns:a16="http://schemas.microsoft.com/office/drawing/2014/main" id="{844FE36F-B05F-AC6E-7CB1-8D4A4B8967CB}"/>
                </a:ext>
              </a:extLst>
            </p:cNvPr>
            <p:cNvSpPr/>
            <p:nvPr/>
          </p:nvSpPr>
          <p:spPr bwMode="auto">
            <a:xfrm>
              <a:off x="3146896" y="30621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3" name="Freeform 17">
              <a:extLst>
                <a:ext uri="{FF2B5EF4-FFF2-40B4-BE49-F238E27FC236}">
                  <a16:creationId xmlns:a16="http://schemas.microsoft.com/office/drawing/2014/main" id="{52277FEF-261F-8273-CF8C-3244CA19D195}"/>
                </a:ext>
              </a:extLst>
            </p:cNvPr>
            <p:cNvSpPr/>
            <p:nvPr/>
          </p:nvSpPr>
          <p:spPr bwMode="auto">
            <a:xfrm>
              <a:off x="1506253" y="250672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4" name="Freeform 18">
              <a:extLst>
                <a:ext uri="{FF2B5EF4-FFF2-40B4-BE49-F238E27FC236}">
                  <a16:creationId xmlns:a16="http://schemas.microsoft.com/office/drawing/2014/main" id="{E97F193D-BDF3-E837-1368-169A3337CC6F}"/>
                </a:ext>
              </a:extLst>
            </p:cNvPr>
            <p:cNvSpPr/>
            <p:nvPr/>
          </p:nvSpPr>
          <p:spPr bwMode="auto">
            <a:xfrm>
              <a:off x="1674600" y="52465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5" name="Freeform 19">
              <a:extLst>
                <a:ext uri="{FF2B5EF4-FFF2-40B4-BE49-F238E27FC236}">
                  <a16:creationId xmlns:a16="http://schemas.microsoft.com/office/drawing/2014/main" id="{3EA7C0CB-436B-C92C-BFFF-0C4CD4447026}"/>
                </a:ext>
              </a:extLst>
            </p:cNvPr>
            <p:cNvSpPr/>
            <p:nvPr/>
          </p:nvSpPr>
          <p:spPr bwMode="auto">
            <a:xfrm>
              <a:off x="1466382" y="53660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6" name="Freeform 20">
              <a:extLst>
                <a:ext uri="{FF2B5EF4-FFF2-40B4-BE49-F238E27FC236}">
                  <a16:creationId xmlns:a16="http://schemas.microsoft.com/office/drawing/2014/main" id="{E2CFD3BD-D145-8CCA-D97C-31A5165D3284}"/>
                </a:ext>
              </a:extLst>
            </p:cNvPr>
            <p:cNvSpPr/>
            <p:nvPr/>
          </p:nvSpPr>
          <p:spPr bwMode="auto">
            <a:xfrm>
              <a:off x="1680507" y="214841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7" name="Freeform 21">
              <a:extLst>
                <a:ext uri="{FF2B5EF4-FFF2-40B4-BE49-F238E27FC236}">
                  <a16:creationId xmlns:a16="http://schemas.microsoft.com/office/drawing/2014/main" id="{0032F4AD-E6AC-D3D4-F58D-66D6DD3EA0F8}"/>
                </a:ext>
              </a:extLst>
            </p:cNvPr>
            <p:cNvSpPr/>
            <p:nvPr/>
          </p:nvSpPr>
          <p:spPr bwMode="auto">
            <a:xfrm>
              <a:off x="1284744" y="15296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8" name="Freeform 22">
              <a:extLst>
                <a:ext uri="{FF2B5EF4-FFF2-40B4-BE49-F238E27FC236}">
                  <a16:creationId xmlns:a16="http://schemas.microsoft.com/office/drawing/2014/main" id="{EE9537BF-ADDD-1E6B-428F-B0C413B2F7C2}"/>
                </a:ext>
              </a:extLst>
            </p:cNvPr>
            <p:cNvSpPr/>
            <p:nvPr/>
          </p:nvSpPr>
          <p:spPr bwMode="auto">
            <a:xfrm>
              <a:off x="1423557" y="2259220"/>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9" name="Freeform 23">
              <a:extLst>
                <a:ext uri="{FF2B5EF4-FFF2-40B4-BE49-F238E27FC236}">
                  <a16:creationId xmlns:a16="http://schemas.microsoft.com/office/drawing/2014/main" id="{54D30307-5D32-4817-6190-306494A89945}"/>
                </a:ext>
              </a:extLst>
            </p:cNvPr>
            <p:cNvSpPr/>
            <p:nvPr/>
          </p:nvSpPr>
          <p:spPr bwMode="auto">
            <a:xfrm>
              <a:off x="3694760" y="28549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40" name="Freeform 24">
              <a:extLst>
                <a:ext uri="{FF2B5EF4-FFF2-40B4-BE49-F238E27FC236}">
                  <a16:creationId xmlns:a16="http://schemas.microsoft.com/office/drawing/2014/main" id="{075124D2-A6CB-3A56-26D2-12C392FF7D9E}"/>
                </a:ext>
              </a:extLst>
            </p:cNvPr>
            <p:cNvSpPr/>
            <p:nvPr/>
          </p:nvSpPr>
          <p:spPr bwMode="auto">
            <a:xfrm>
              <a:off x="3941374" y="262040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41" name="Freeform 25">
              <a:extLst>
                <a:ext uri="{FF2B5EF4-FFF2-40B4-BE49-F238E27FC236}">
                  <a16:creationId xmlns:a16="http://schemas.microsoft.com/office/drawing/2014/main" id="{0856950F-B1B5-DCC3-5724-A4F2CE4DEB1B}"/>
                </a:ext>
              </a:extLst>
            </p:cNvPr>
            <p:cNvSpPr/>
            <p:nvPr/>
          </p:nvSpPr>
          <p:spPr bwMode="auto">
            <a:xfrm>
              <a:off x="4214568" y="31053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42" name="Freeform 26">
              <a:extLst>
                <a:ext uri="{FF2B5EF4-FFF2-40B4-BE49-F238E27FC236}">
                  <a16:creationId xmlns:a16="http://schemas.microsoft.com/office/drawing/2014/main" id="{10107878-E613-768F-EB44-ED74DE180C85}"/>
                </a:ext>
              </a:extLst>
            </p:cNvPr>
            <p:cNvSpPr/>
            <p:nvPr/>
          </p:nvSpPr>
          <p:spPr bwMode="auto">
            <a:xfrm>
              <a:off x="4186510" y="324349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43" name="Freeform 27">
              <a:extLst>
                <a:ext uri="{FF2B5EF4-FFF2-40B4-BE49-F238E27FC236}">
                  <a16:creationId xmlns:a16="http://schemas.microsoft.com/office/drawing/2014/main" id="{F01A6A67-25BB-2870-7CDF-9F8BC5B54B52}"/>
                </a:ext>
              </a:extLst>
            </p:cNvPr>
            <p:cNvSpPr/>
            <p:nvPr/>
          </p:nvSpPr>
          <p:spPr bwMode="auto">
            <a:xfrm>
              <a:off x="4084616" y="346222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44" name="Freeform 28">
              <a:extLst>
                <a:ext uri="{FF2B5EF4-FFF2-40B4-BE49-F238E27FC236}">
                  <a16:creationId xmlns:a16="http://schemas.microsoft.com/office/drawing/2014/main" id="{C9F57253-4594-3B36-C20D-4AFBC7819868}"/>
                </a:ext>
              </a:extLst>
            </p:cNvPr>
            <p:cNvSpPr/>
            <p:nvPr/>
          </p:nvSpPr>
          <p:spPr bwMode="auto">
            <a:xfrm>
              <a:off x="3434857" y="29154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45" name="Freeform 29">
              <a:extLst>
                <a:ext uri="{FF2B5EF4-FFF2-40B4-BE49-F238E27FC236}">
                  <a16:creationId xmlns:a16="http://schemas.microsoft.com/office/drawing/2014/main" id="{B57CCB54-BC79-9ED6-0C9E-4D3845CE4F07}"/>
                </a:ext>
              </a:extLst>
            </p:cNvPr>
            <p:cNvSpPr/>
            <p:nvPr/>
          </p:nvSpPr>
          <p:spPr bwMode="auto">
            <a:xfrm>
              <a:off x="1293605" y="4875317"/>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46" name="Freeform 30">
              <a:extLst>
                <a:ext uri="{FF2B5EF4-FFF2-40B4-BE49-F238E27FC236}">
                  <a16:creationId xmlns:a16="http://schemas.microsoft.com/office/drawing/2014/main" id="{E0609241-4505-757B-80EB-3F1B1C3B56CE}"/>
                </a:ext>
              </a:extLst>
            </p:cNvPr>
            <p:cNvSpPr/>
            <p:nvPr/>
          </p:nvSpPr>
          <p:spPr bwMode="auto">
            <a:xfrm>
              <a:off x="3935467" y="345358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47" name="Freeform 31">
              <a:extLst>
                <a:ext uri="{FF2B5EF4-FFF2-40B4-BE49-F238E27FC236}">
                  <a16:creationId xmlns:a16="http://schemas.microsoft.com/office/drawing/2014/main" id="{08EAFE61-4EE3-04B1-8613-6648ED334904}"/>
                </a:ext>
              </a:extLst>
            </p:cNvPr>
            <p:cNvSpPr/>
            <p:nvPr/>
          </p:nvSpPr>
          <p:spPr bwMode="auto">
            <a:xfrm>
              <a:off x="3705098" y="320895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48" name="Freeform 42">
              <a:extLst>
                <a:ext uri="{FF2B5EF4-FFF2-40B4-BE49-F238E27FC236}">
                  <a16:creationId xmlns:a16="http://schemas.microsoft.com/office/drawing/2014/main" id="{2CEC1200-3A28-8A67-AE0D-9076F74520BA}"/>
                </a:ext>
              </a:extLst>
            </p:cNvPr>
            <p:cNvSpPr/>
            <p:nvPr/>
          </p:nvSpPr>
          <p:spPr bwMode="auto">
            <a:xfrm>
              <a:off x="2219512" y="56351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49" name="Freeform 43">
              <a:extLst>
                <a:ext uri="{FF2B5EF4-FFF2-40B4-BE49-F238E27FC236}">
                  <a16:creationId xmlns:a16="http://schemas.microsoft.com/office/drawing/2014/main" id="{BAE00539-72AA-E4AE-E9ED-87FD1B487AAF}"/>
                </a:ext>
              </a:extLst>
            </p:cNvPr>
            <p:cNvSpPr/>
            <p:nvPr/>
          </p:nvSpPr>
          <p:spPr bwMode="auto">
            <a:xfrm>
              <a:off x="2207698" y="5473940"/>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0" name="Freeform 44">
              <a:extLst>
                <a:ext uri="{FF2B5EF4-FFF2-40B4-BE49-F238E27FC236}">
                  <a16:creationId xmlns:a16="http://schemas.microsoft.com/office/drawing/2014/main" id="{150FD627-6418-2CC4-98F3-1A767F74AD6E}"/>
                </a:ext>
              </a:extLst>
            </p:cNvPr>
            <p:cNvSpPr/>
            <p:nvPr/>
          </p:nvSpPr>
          <p:spPr bwMode="auto">
            <a:xfrm>
              <a:off x="2615275" y="47285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1" name="Freeform 45">
              <a:extLst>
                <a:ext uri="{FF2B5EF4-FFF2-40B4-BE49-F238E27FC236}">
                  <a16:creationId xmlns:a16="http://schemas.microsoft.com/office/drawing/2014/main" id="{FF267B10-19CE-5E85-7990-9F27B72C6AC5}"/>
                </a:ext>
              </a:extLst>
            </p:cNvPr>
            <p:cNvSpPr/>
            <p:nvPr/>
          </p:nvSpPr>
          <p:spPr bwMode="auto">
            <a:xfrm>
              <a:off x="1547602" y="5504158"/>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2" name="Freeform 72">
              <a:extLst>
                <a:ext uri="{FF2B5EF4-FFF2-40B4-BE49-F238E27FC236}">
                  <a16:creationId xmlns:a16="http://schemas.microsoft.com/office/drawing/2014/main" id="{72999556-D17F-D6D2-2FE8-2AD52DE5E2C1}"/>
                </a:ext>
              </a:extLst>
            </p:cNvPr>
            <p:cNvSpPr/>
            <p:nvPr/>
          </p:nvSpPr>
          <p:spPr bwMode="auto">
            <a:xfrm>
              <a:off x="1806029" y="24851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53" name="Group 78">
              <a:extLst>
                <a:ext uri="{FF2B5EF4-FFF2-40B4-BE49-F238E27FC236}">
                  <a16:creationId xmlns:a16="http://schemas.microsoft.com/office/drawing/2014/main" id="{9A1ED3E4-1DFD-BC02-31D3-71191EDC8213}"/>
                </a:ext>
              </a:extLst>
            </p:cNvPr>
            <p:cNvGrpSpPr/>
            <p:nvPr/>
          </p:nvGrpSpPr>
          <p:grpSpPr bwMode="auto">
            <a:xfrm>
              <a:off x="1206478" y="4141428"/>
              <a:ext cx="50209" cy="51804"/>
              <a:chOff x="7728" y="10782"/>
              <a:chExt cx="2776" cy="2978"/>
            </a:xfrm>
          </p:grpSpPr>
          <p:sp>
            <p:nvSpPr>
              <p:cNvPr id="165" name="Freeform 79">
                <a:extLst>
                  <a:ext uri="{FF2B5EF4-FFF2-40B4-BE49-F238E27FC236}">
                    <a16:creationId xmlns:a16="http://schemas.microsoft.com/office/drawing/2014/main" id="{467B75AD-B144-207F-4329-4C2E2F953C55}"/>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6" name="Freeform 80">
                <a:extLst>
                  <a:ext uri="{FF2B5EF4-FFF2-40B4-BE49-F238E27FC236}">
                    <a16:creationId xmlns:a16="http://schemas.microsoft.com/office/drawing/2014/main" id="{08C96429-A7D8-9488-7F69-ED9335CFD588}"/>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154" name="Group 313">
              <a:extLst>
                <a:ext uri="{FF2B5EF4-FFF2-40B4-BE49-F238E27FC236}">
                  <a16:creationId xmlns:a16="http://schemas.microsoft.com/office/drawing/2014/main" id="{68FA2962-267B-DBDC-F0C2-7A5424CC5488}"/>
                </a:ext>
              </a:extLst>
            </p:cNvPr>
            <p:cNvGrpSpPr/>
            <p:nvPr/>
          </p:nvGrpSpPr>
          <p:grpSpPr bwMode="auto">
            <a:xfrm>
              <a:off x="922947" y="4076673"/>
              <a:ext cx="301252" cy="58999"/>
              <a:chOff x="512" y="2456"/>
              <a:chExt cx="204" cy="41"/>
            </a:xfrm>
          </p:grpSpPr>
          <p:sp>
            <p:nvSpPr>
              <p:cNvPr id="161" name="Freeform 77">
                <a:extLst>
                  <a:ext uri="{FF2B5EF4-FFF2-40B4-BE49-F238E27FC236}">
                    <a16:creationId xmlns:a16="http://schemas.microsoft.com/office/drawing/2014/main" id="{7D24F9DD-73E7-6AF0-4F77-982D79673DC1}"/>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62" name="Group 315">
                <a:extLst>
                  <a:ext uri="{FF2B5EF4-FFF2-40B4-BE49-F238E27FC236}">
                    <a16:creationId xmlns:a16="http://schemas.microsoft.com/office/drawing/2014/main" id="{DF9AD074-D201-0017-8BDD-91F4D6298938}"/>
                  </a:ext>
                </a:extLst>
              </p:cNvPr>
              <p:cNvGrpSpPr/>
              <p:nvPr/>
            </p:nvGrpSpPr>
            <p:grpSpPr bwMode="auto">
              <a:xfrm>
                <a:off x="512" y="2456"/>
                <a:ext cx="12" cy="4"/>
                <a:chOff x="2478" y="4937"/>
                <a:chExt cx="10011" cy="3255"/>
              </a:xfrm>
            </p:grpSpPr>
            <p:sp>
              <p:nvSpPr>
                <p:cNvPr id="163" name="Freeform 316">
                  <a:extLst>
                    <a:ext uri="{FF2B5EF4-FFF2-40B4-BE49-F238E27FC236}">
                      <a16:creationId xmlns:a16="http://schemas.microsoft.com/office/drawing/2014/main" id="{5B3B76B4-E684-814D-6BAF-914AD71B85CE}"/>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4" name="Freeform 317">
                  <a:extLst>
                    <a:ext uri="{FF2B5EF4-FFF2-40B4-BE49-F238E27FC236}">
                      <a16:creationId xmlns:a16="http://schemas.microsoft.com/office/drawing/2014/main" id="{D713A2E1-B945-F2E3-3BA2-93C6D209460F}"/>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155" name="Freeform 4">
              <a:extLst>
                <a:ext uri="{FF2B5EF4-FFF2-40B4-BE49-F238E27FC236}">
                  <a16:creationId xmlns:a16="http://schemas.microsoft.com/office/drawing/2014/main" id="{592C0542-2CE6-F549-053B-388CAF041F8B}"/>
                </a:ext>
              </a:extLst>
            </p:cNvPr>
            <p:cNvSpPr/>
            <p:nvPr/>
          </p:nvSpPr>
          <p:spPr bwMode="auto">
            <a:xfrm>
              <a:off x="1866574" y="42479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6" name="Freeform 4">
              <a:extLst>
                <a:ext uri="{FF2B5EF4-FFF2-40B4-BE49-F238E27FC236}">
                  <a16:creationId xmlns:a16="http://schemas.microsoft.com/office/drawing/2014/main" id="{E7489F5E-1E38-DD0E-4E6E-358D126D0E76}"/>
                </a:ext>
              </a:extLst>
            </p:cNvPr>
            <p:cNvSpPr/>
            <p:nvPr/>
          </p:nvSpPr>
          <p:spPr bwMode="auto">
            <a:xfrm>
              <a:off x="1767634" y="4351522"/>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7" name="圆角矩形 45">
              <a:extLst>
                <a:ext uri="{FF2B5EF4-FFF2-40B4-BE49-F238E27FC236}">
                  <a16:creationId xmlns:a16="http://schemas.microsoft.com/office/drawing/2014/main" id="{39BB0752-0340-54C2-6540-23319A452E3E}"/>
                </a:ext>
              </a:extLst>
            </p:cNvPr>
            <p:cNvSpPr/>
            <p:nvPr/>
          </p:nvSpPr>
          <p:spPr>
            <a:xfrm>
              <a:off x="1267952" y="919977"/>
              <a:ext cx="1285951" cy="538921"/>
            </a:xfrm>
            <a:prstGeom prst="roundRect">
              <a:avLst>
                <a:gd name="adj" fmla="val 50000"/>
              </a:avLst>
            </a:pr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North</a:t>
              </a:r>
            </a:p>
          </p:txBody>
        </p:sp>
        <p:sp>
          <p:nvSpPr>
            <p:cNvPr id="158" name="圆角矩形 45">
              <a:extLst>
                <a:ext uri="{FF2B5EF4-FFF2-40B4-BE49-F238E27FC236}">
                  <a16:creationId xmlns:a16="http://schemas.microsoft.com/office/drawing/2014/main" id="{FDBD8228-3CA6-DDC2-5CCB-B60CE5DF7AB5}"/>
                </a:ext>
              </a:extLst>
            </p:cNvPr>
            <p:cNvSpPr/>
            <p:nvPr/>
          </p:nvSpPr>
          <p:spPr>
            <a:xfrm>
              <a:off x="26575" y="2377914"/>
              <a:ext cx="1151846" cy="499087"/>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sp>
          <p:nvSpPr>
            <p:cNvPr id="159" name="圆角矩形 45">
              <a:extLst>
                <a:ext uri="{FF2B5EF4-FFF2-40B4-BE49-F238E27FC236}">
                  <a16:creationId xmlns:a16="http://schemas.microsoft.com/office/drawing/2014/main" id="{8CB6CB93-F6B2-DFC5-2A7F-003524F2B7C3}"/>
                </a:ext>
              </a:extLst>
            </p:cNvPr>
            <p:cNvSpPr/>
            <p:nvPr/>
          </p:nvSpPr>
          <p:spPr>
            <a:xfrm>
              <a:off x="2956135" y="4635477"/>
              <a:ext cx="1471628" cy="383234"/>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sp>
          <p:nvSpPr>
            <p:cNvPr id="160" name="圆角矩形 45">
              <a:extLst>
                <a:ext uri="{FF2B5EF4-FFF2-40B4-BE49-F238E27FC236}">
                  <a16:creationId xmlns:a16="http://schemas.microsoft.com/office/drawing/2014/main" id="{584E58AB-0D1F-F60C-386F-0B41B5FAFA05}"/>
                </a:ext>
              </a:extLst>
            </p:cNvPr>
            <p:cNvSpPr/>
            <p:nvPr/>
          </p:nvSpPr>
          <p:spPr>
            <a:xfrm>
              <a:off x="1213350" y="6227974"/>
              <a:ext cx="1206997" cy="383234"/>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grpSp>
      <p:sp>
        <p:nvSpPr>
          <p:cNvPr id="167" name="Oval 25">
            <a:extLst>
              <a:ext uri="{FF2B5EF4-FFF2-40B4-BE49-F238E27FC236}">
                <a16:creationId xmlns:a16="http://schemas.microsoft.com/office/drawing/2014/main" id="{E2C6726D-794F-C8F8-6704-CBE8F8C8B70F}"/>
              </a:ext>
            </a:extLst>
          </p:cNvPr>
          <p:cNvSpPr>
            <a:spLocks noChangeArrowheads="1"/>
          </p:cNvSpPr>
          <p:nvPr/>
        </p:nvSpPr>
        <p:spPr bwMode="gray">
          <a:xfrm>
            <a:off x="4823557" y="4434054"/>
            <a:ext cx="218215" cy="192911"/>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68" name="Oval 25">
            <a:extLst>
              <a:ext uri="{FF2B5EF4-FFF2-40B4-BE49-F238E27FC236}">
                <a16:creationId xmlns:a16="http://schemas.microsoft.com/office/drawing/2014/main" id="{A55238D9-29BC-56A6-D180-A62763E390E0}"/>
              </a:ext>
            </a:extLst>
          </p:cNvPr>
          <p:cNvSpPr>
            <a:spLocks noChangeArrowheads="1"/>
          </p:cNvSpPr>
          <p:nvPr/>
        </p:nvSpPr>
        <p:spPr bwMode="gray">
          <a:xfrm>
            <a:off x="5785421" y="2625373"/>
            <a:ext cx="218215" cy="176671"/>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69" name="Oval 25">
            <a:extLst>
              <a:ext uri="{FF2B5EF4-FFF2-40B4-BE49-F238E27FC236}">
                <a16:creationId xmlns:a16="http://schemas.microsoft.com/office/drawing/2014/main" id="{297565B8-3103-3166-D798-DD944D458943}"/>
              </a:ext>
            </a:extLst>
          </p:cNvPr>
          <p:cNvSpPr>
            <a:spLocks noChangeArrowheads="1"/>
          </p:cNvSpPr>
          <p:nvPr/>
        </p:nvSpPr>
        <p:spPr bwMode="gray">
          <a:xfrm>
            <a:off x="5890356" y="2573874"/>
            <a:ext cx="218215" cy="17667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pic>
        <p:nvPicPr>
          <p:cNvPr id="171" name="Picture 170">
            <a:extLst>
              <a:ext uri="{FF2B5EF4-FFF2-40B4-BE49-F238E27FC236}">
                <a16:creationId xmlns:a16="http://schemas.microsoft.com/office/drawing/2014/main" id="{83FEF378-399B-1C71-F3AA-181C52B9EEFE}"/>
              </a:ext>
            </a:extLst>
          </p:cNvPr>
          <p:cNvPicPr>
            <a:picLocks noChangeAspect="1"/>
          </p:cNvPicPr>
          <p:nvPr/>
        </p:nvPicPr>
        <p:blipFill>
          <a:blip r:embed="rId3"/>
          <a:stretch>
            <a:fillRect/>
          </a:stretch>
        </p:blipFill>
        <p:spPr>
          <a:xfrm>
            <a:off x="4749983" y="89922"/>
            <a:ext cx="1588194" cy="601984"/>
          </a:xfrm>
          <a:prstGeom prst="rect">
            <a:avLst/>
          </a:prstGeom>
        </p:spPr>
      </p:pic>
      <p:graphicFrame>
        <p:nvGraphicFramePr>
          <p:cNvPr id="2" name="Table 129">
            <a:extLst>
              <a:ext uri="{FF2B5EF4-FFF2-40B4-BE49-F238E27FC236}">
                <a16:creationId xmlns:a16="http://schemas.microsoft.com/office/drawing/2014/main" id="{52253DF3-E854-83A1-CB71-E6B8AAEA2D94}"/>
              </a:ext>
            </a:extLst>
          </p:cNvPr>
          <p:cNvGraphicFramePr>
            <a:graphicFrameLocks noGrp="1"/>
          </p:cNvGraphicFramePr>
          <p:nvPr>
            <p:extLst>
              <p:ext uri="{D42A27DB-BD31-4B8C-83A1-F6EECF244321}">
                <p14:modId xmlns:p14="http://schemas.microsoft.com/office/powerpoint/2010/main" val="580266581"/>
              </p:ext>
            </p:extLst>
          </p:nvPr>
        </p:nvGraphicFramePr>
        <p:xfrm>
          <a:off x="5072894" y="5780425"/>
          <a:ext cx="3902460" cy="73152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 Overall</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Total Revenue,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latin typeface="Arial" panose="020B0604020202020204" pitchFamily="34" charset="0"/>
                          <a:cs typeface="Arial" panose="020B0604020202020204" pitchFamily="34" charset="0"/>
                        </a:rPr>
                        <a:t>INR 380 Crore</a:t>
                      </a:r>
                      <a:endParaRPr lang="en-IN"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5955781"/>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Profit After Tax (PAT)</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latin typeface="Arial" panose="020B0604020202020204" pitchFamily="34" charset="0"/>
                          <a:cs typeface="Arial" panose="020B0604020202020204" pitchFamily="34" charset="0"/>
                        </a:rPr>
                        <a:t>INR 17 Crore</a:t>
                      </a:r>
                      <a:endParaRPr lang="en-IN"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2595946"/>
                  </a:ext>
                </a:extLst>
              </a:tr>
            </a:tbl>
          </a:graphicData>
        </a:graphic>
      </p:graphicFrame>
    </p:spTree>
    <p:extLst>
      <p:ext uri="{BB962C8B-B14F-4D97-AF65-F5344CB8AC3E}">
        <p14:creationId xmlns:p14="http://schemas.microsoft.com/office/powerpoint/2010/main" val="2822287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working at a table&#10;&#10;Description automatically generated with low confidence">
            <a:extLst>
              <a:ext uri="{FF2B5EF4-FFF2-40B4-BE49-F238E27FC236}">
                <a16:creationId xmlns:a16="http://schemas.microsoft.com/office/drawing/2014/main" id="{621D5037-3623-40F4-B318-F6AC063610C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5668" b="7606"/>
          <a:stretch/>
        </p:blipFill>
        <p:spPr>
          <a:xfrm>
            <a:off x="0" y="0"/>
            <a:ext cx="9144000" cy="685800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a:ln>
                  <a:noFill/>
                </a:ln>
                <a:solidFill>
                  <a:schemeClr val="tx1">
                    <a:lumMod val="85000"/>
                    <a:lumOff val="15000"/>
                  </a:schemeClr>
                </a:solidFill>
                <a:uLnTx/>
                <a:uFillTx/>
                <a:latin typeface="+mj-lt"/>
                <a:ea typeface="+mj-ea"/>
                <a:cs typeface="+mj-cs"/>
              </a:rPr>
              <a:t>RESEARCH METHODOLOGY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278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5C3741-B0B2-4EAB-82FA-FC0EE3DCC0EB}"/>
              </a:ext>
            </a:extLst>
          </p:cNvPr>
          <p:cNvSpPr txBox="1">
            <a:spLocks/>
          </p:cNvSpPr>
          <p:nvPr/>
        </p:nvSpPr>
        <p:spPr>
          <a:xfrm>
            <a:off x="4815792" y="5904632"/>
            <a:ext cx="1483195" cy="55283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Market Research &amp; Management Consulting Manufacturing Processby Wafisilpa Entertainments</a:t>
            </a:r>
          </a:p>
        </p:txBody>
      </p:sp>
      <p:pic>
        <p:nvPicPr>
          <p:cNvPr id="7" name="Picture 6">
            <a:extLst>
              <a:ext uri="{FF2B5EF4-FFF2-40B4-BE49-F238E27FC236}">
                <a16:creationId xmlns:a16="http://schemas.microsoft.com/office/drawing/2014/main" id="{897B64F5-C403-4B68-BE00-61B1F5EC0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466" t="29294" r="21050" b="26403"/>
          <a:stretch/>
        </p:blipFill>
        <p:spPr>
          <a:xfrm rot="5400000">
            <a:off x="4672826" y="4329829"/>
            <a:ext cx="1765765" cy="10595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5AE7A412-C532-414B-8051-E9C751FFB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4844" r="17359" b="16504"/>
          <a:stretch/>
        </p:blipFill>
        <p:spPr>
          <a:xfrm rot="5400000">
            <a:off x="-14660" y="4315008"/>
            <a:ext cx="1765768" cy="112675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itle 1">
            <a:extLst>
              <a:ext uri="{FF2B5EF4-FFF2-40B4-BE49-F238E27FC236}">
                <a16:creationId xmlns:a16="http://schemas.microsoft.com/office/drawing/2014/main" id="{0CE96578-ECE7-4323-AF9F-0AD87C952F05}"/>
              </a:ext>
            </a:extLst>
          </p:cNvPr>
          <p:cNvSpPr txBox="1">
            <a:spLocks/>
          </p:cNvSpPr>
          <p:nvPr/>
        </p:nvSpPr>
        <p:spPr>
          <a:xfrm>
            <a:off x="163779" y="5987072"/>
            <a:ext cx="1296210" cy="717538"/>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Award for Best Place to Work in Research at World Marketing Congress by ABP News (2017)</a:t>
            </a:r>
          </a:p>
        </p:txBody>
      </p:sp>
      <p:pic>
        <p:nvPicPr>
          <p:cNvPr id="13" name="Picture 12">
            <a:extLst>
              <a:ext uri="{FF2B5EF4-FFF2-40B4-BE49-F238E27FC236}">
                <a16:creationId xmlns:a16="http://schemas.microsoft.com/office/drawing/2014/main" id="{21B37665-FB25-4C08-87D1-9DD27E5FEDD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6805" r="18354"/>
          <a:stretch/>
        </p:blipFill>
        <p:spPr>
          <a:xfrm rot="5400000">
            <a:off x="1550756" y="4150612"/>
            <a:ext cx="1784649" cy="14366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5467B9A4-29C7-4711-B574-6D77B096E9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729" t="4568" r="14613" b="4568"/>
          <a:stretch/>
        </p:blipFill>
        <p:spPr>
          <a:xfrm rot="5400000">
            <a:off x="7453859" y="4327668"/>
            <a:ext cx="1763616"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5" name="Title 1">
            <a:extLst>
              <a:ext uri="{FF2B5EF4-FFF2-40B4-BE49-F238E27FC236}">
                <a16:creationId xmlns:a16="http://schemas.microsoft.com/office/drawing/2014/main" id="{594FFB15-00D8-4C37-A80B-36C279728376}"/>
              </a:ext>
            </a:extLst>
          </p:cNvPr>
          <p:cNvSpPr txBox="1">
            <a:spLocks/>
          </p:cNvSpPr>
          <p:nvPr/>
        </p:nvSpPr>
        <p:spPr>
          <a:xfrm>
            <a:off x="7726919" y="5867303"/>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sp>
        <p:nvSpPr>
          <p:cNvPr id="16" name="Title 1">
            <a:extLst>
              <a:ext uri="{FF2B5EF4-FFF2-40B4-BE49-F238E27FC236}">
                <a16:creationId xmlns:a16="http://schemas.microsoft.com/office/drawing/2014/main" id="{E9D9E5BB-FD79-4729-AFE9-C9CD661D8133}"/>
              </a:ext>
            </a:extLst>
          </p:cNvPr>
          <p:cNvSpPr txBox="1">
            <a:spLocks/>
          </p:cNvSpPr>
          <p:nvPr/>
        </p:nvSpPr>
        <p:spPr>
          <a:xfrm>
            <a:off x="1766731" y="5945519"/>
            <a:ext cx="1352698" cy="644639"/>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from Silicon India Magazine</a:t>
            </a:r>
          </a:p>
        </p:txBody>
      </p:sp>
      <p:sp>
        <p:nvSpPr>
          <p:cNvPr id="10" name="Title 1">
            <a:extLst>
              <a:ext uri="{FF2B5EF4-FFF2-40B4-BE49-F238E27FC236}">
                <a16:creationId xmlns:a16="http://schemas.microsoft.com/office/drawing/2014/main" id="{4D17BE4F-5E16-47D9-B3B9-0AFEAC6BF902}"/>
              </a:ext>
            </a:extLst>
          </p:cNvPr>
          <p:cNvSpPr txBox="1">
            <a:spLocks/>
          </p:cNvSpPr>
          <p:nvPr/>
        </p:nvSpPr>
        <p:spPr>
          <a:xfrm>
            <a:off x="7817311" y="3107147"/>
            <a:ext cx="1061177" cy="60324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( 2017 )</a:t>
            </a:r>
          </a:p>
        </p:txBody>
      </p:sp>
      <p:pic>
        <p:nvPicPr>
          <p:cNvPr id="19" name="Picture 2">
            <a:extLst>
              <a:ext uri="{FF2B5EF4-FFF2-40B4-BE49-F238E27FC236}">
                <a16:creationId xmlns:a16="http://schemas.microsoft.com/office/drawing/2014/main" id="{0EF536FA-D0DE-4DCA-926B-B10173C7C3A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rot="16200000" flipH="1">
            <a:off x="40153" y="1513664"/>
            <a:ext cx="1637095" cy="117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4">
            <a:extLst>
              <a:ext uri="{FF2B5EF4-FFF2-40B4-BE49-F238E27FC236}">
                <a16:creationId xmlns:a16="http://schemas.microsoft.com/office/drawing/2014/main" id="{D928E58C-429F-4BC0-8880-B2AED2376F0F}"/>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r="16783"/>
          <a:stretch/>
        </p:blipFill>
        <p:spPr bwMode="auto">
          <a:xfrm rot="5400000">
            <a:off x="4464090" y="1580434"/>
            <a:ext cx="1520681" cy="1055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Rectangle 20">
            <a:extLst>
              <a:ext uri="{FF2B5EF4-FFF2-40B4-BE49-F238E27FC236}">
                <a16:creationId xmlns:a16="http://schemas.microsoft.com/office/drawing/2014/main" id="{4FA1D7E9-13A5-4528-ACA8-945C3143D377}"/>
              </a:ext>
            </a:extLst>
          </p:cNvPr>
          <p:cNvSpPr/>
          <p:nvPr/>
        </p:nvSpPr>
        <p:spPr>
          <a:xfrm>
            <a:off x="170262" y="3043964"/>
            <a:ext cx="257548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( 2018 )</a:t>
            </a:r>
          </a:p>
        </p:txBody>
      </p:sp>
      <p:sp>
        <p:nvSpPr>
          <p:cNvPr id="22" name="Rectangle 21">
            <a:extLst>
              <a:ext uri="{FF2B5EF4-FFF2-40B4-BE49-F238E27FC236}">
                <a16:creationId xmlns:a16="http://schemas.microsoft.com/office/drawing/2014/main" id="{1878E908-C842-41A7-8BCD-D505A1CEFD0A}"/>
              </a:ext>
            </a:extLst>
          </p:cNvPr>
          <p:cNvSpPr/>
          <p:nvPr/>
        </p:nvSpPr>
        <p:spPr>
          <a:xfrm>
            <a:off x="4419515" y="2961401"/>
            <a:ext cx="1494529"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Business-to-Business Research Award at Brand Excellence Awards by ABP News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03673BA2-40B2-4FEA-97CB-F2036C8A4DC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0153" r="31679" b="16246"/>
          <a:stretch/>
        </p:blipFill>
        <p:spPr>
          <a:xfrm rot="5400000">
            <a:off x="7515116" y="1604760"/>
            <a:ext cx="1648641"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7" name="Picture 2">
            <a:extLst>
              <a:ext uri="{FF2B5EF4-FFF2-40B4-BE49-F238E27FC236}">
                <a16:creationId xmlns:a16="http://schemas.microsoft.com/office/drawing/2014/main" id="{3ED86256-442B-4A99-A94D-4764C87A2823}"/>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2272" t="16761" r="14969" b="14460"/>
          <a:stretch/>
        </p:blipFill>
        <p:spPr bwMode="auto">
          <a:xfrm rot="16200000" flipH="1" flipV="1">
            <a:off x="2889106" y="1528029"/>
            <a:ext cx="1648640" cy="1144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Rectangle 37">
            <a:extLst>
              <a:ext uri="{FF2B5EF4-FFF2-40B4-BE49-F238E27FC236}">
                <a16:creationId xmlns:a16="http://schemas.microsoft.com/office/drawing/2014/main" id="{DE96914F-0CAE-4628-8474-49C195EB540E}"/>
              </a:ext>
            </a:extLst>
          </p:cNvPr>
          <p:cNvSpPr/>
          <p:nvPr/>
        </p:nvSpPr>
        <p:spPr>
          <a:xfrm>
            <a:off x="3040468" y="2985906"/>
            <a:ext cx="1494414" cy="5078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Organic India Excellence Awards by ASSOCHAM India (2018)</a:t>
            </a:r>
          </a:p>
        </p:txBody>
      </p:sp>
      <p:pic>
        <p:nvPicPr>
          <p:cNvPr id="40" name="Picture 4">
            <a:extLst>
              <a:ext uri="{FF2B5EF4-FFF2-40B4-BE49-F238E27FC236}">
                <a16:creationId xmlns:a16="http://schemas.microsoft.com/office/drawing/2014/main" id="{B11E8D93-9954-4A6F-BE79-E9B833DBD3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6922" t="15357" r="33261" b="25148"/>
          <a:stretch/>
        </p:blipFill>
        <p:spPr bwMode="auto">
          <a:xfrm rot="5400000">
            <a:off x="1467530" y="1582995"/>
            <a:ext cx="1516379" cy="10400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 name="Picture 4">
            <a:extLst>
              <a:ext uri="{FF2B5EF4-FFF2-40B4-BE49-F238E27FC236}">
                <a16:creationId xmlns:a16="http://schemas.microsoft.com/office/drawing/2014/main" id="{81FE3169-0ACE-4AC2-99AD-A120F2F4A22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t="5910" r="12682" b="6582"/>
          <a:stretch/>
        </p:blipFill>
        <p:spPr bwMode="auto">
          <a:xfrm rot="5400000">
            <a:off x="6049137" y="1543891"/>
            <a:ext cx="1520684" cy="11447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Rectangle 25">
            <a:extLst>
              <a:ext uri="{FF2B5EF4-FFF2-40B4-BE49-F238E27FC236}">
                <a16:creationId xmlns:a16="http://schemas.microsoft.com/office/drawing/2014/main" id="{4005215F-3514-4FBE-A8A7-B4CF3468C2AC}"/>
              </a:ext>
            </a:extLst>
          </p:cNvPr>
          <p:cNvSpPr/>
          <p:nvPr/>
        </p:nvSpPr>
        <p:spPr>
          <a:xfrm>
            <a:off x="6069125" y="2970927"/>
            <a:ext cx="1494529"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Quality Management System by ISO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9" name="Title 1">
            <a:extLst>
              <a:ext uri="{FF2B5EF4-FFF2-40B4-BE49-F238E27FC236}">
                <a16:creationId xmlns:a16="http://schemas.microsoft.com/office/drawing/2014/main" id="{05901485-3515-4423-8990-E23F983F60F9}"/>
              </a:ext>
            </a:extLst>
          </p:cNvPr>
          <p:cNvSpPr txBox="1">
            <a:spLocks/>
          </p:cNvSpPr>
          <p:nvPr/>
        </p:nvSpPr>
        <p:spPr>
          <a:xfrm>
            <a:off x="6389484" y="5867304"/>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pic>
        <p:nvPicPr>
          <p:cNvPr id="30" name="Picture 29">
            <a:extLst>
              <a:ext uri="{FF2B5EF4-FFF2-40B4-BE49-F238E27FC236}">
                <a16:creationId xmlns:a16="http://schemas.microsoft.com/office/drawing/2014/main" id="{0C073DAF-6DA2-4DDE-85CA-36D3781A780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15780" r="20805" b="11897"/>
          <a:stretch/>
        </p:blipFill>
        <p:spPr>
          <a:xfrm rot="5400000">
            <a:off x="6037209" y="4331158"/>
            <a:ext cx="1763615" cy="105906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1" name="Title 1">
            <a:extLst>
              <a:ext uri="{FF2B5EF4-FFF2-40B4-BE49-F238E27FC236}">
                <a16:creationId xmlns:a16="http://schemas.microsoft.com/office/drawing/2014/main" id="{AC567A1E-9229-40A0-BC65-6CAE009BAA2E}"/>
              </a:ext>
            </a:extLst>
          </p:cNvPr>
          <p:cNvSpPr txBox="1">
            <a:spLocks/>
          </p:cNvSpPr>
          <p:nvPr/>
        </p:nvSpPr>
        <p:spPr>
          <a:xfrm>
            <a:off x="3550107" y="5945519"/>
            <a:ext cx="1220726" cy="40032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&amp; Appreciation from WQIA</a:t>
            </a:r>
          </a:p>
        </p:txBody>
      </p:sp>
      <p:pic>
        <p:nvPicPr>
          <p:cNvPr id="32" name="Picture 31">
            <a:extLst>
              <a:ext uri="{FF2B5EF4-FFF2-40B4-BE49-F238E27FC236}">
                <a16:creationId xmlns:a16="http://schemas.microsoft.com/office/drawing/2014/main" id="{8F5215A0-08B2-47D4-B2D8-1BD7F4C0E000}"/>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7255" t="6291" r="12834" b="9474"/>
          <a:stretch/>
        </p:blipFill>
        <p:spPr>
          <a:xfrm rot="5400000">
            <a:off x="3227294" y="4232888"/>
            <a:ext cx="1784824" cy="12719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ext Placeholder 1">
            <a:extLst>
              <a:ext uri="{FF2B5EF4-FFF2-40B4-BE49-F238E27FC236}">
                <a16:creationId xmlns:a16="http://schemas.microsoft.com/office/drawing/2014/main" id="{262184B0-9461-486B-A03B-986B6F881A6F}"/>
              </a:ext>
            </a:extLst>
          </p:cNvPr>
          <p:cNvSpPr>
            <a:spLocks noGrp="1"/>
          </p:cNvSpPr>
          <p:nvPr>
            <p:ph type="body" sz="quarter" idx="14"/>
          </p:nvPr>
        </p:nvSpPr>
        <p:spPr/>
        <p:txBody>
          <a:bodyPr/>
          <a:lstStyle/>
          <a:p>
            <a:pPr marL="0" marR="0" lvl="0" indent="0" algn="l" defTabSz="914400" rtl="0" eaLnBrk="1" fontAlgn="auto" latinLnBrk="0" hangingPunct="1">
              <a:lnSpc>
                <a:spcPct val="85000"/>
              </a:lnSpc>
              <a:spcBef>
                <a:spcPts val="0"/>
              </a:spcBef>
              <a:spcAft>
                <a:spcPts val="60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Montserrat"/>
                <a:ea typeface="Verdana" panose="020B0604030504040204" pitchFamily="34" charset="0"/>
                <a:cs typeface="Verdana" panose="020B0604030504040204" pitchFamily="34" charset="0"/>
              </a:rPr>
              <a:t>ChemAnalyst</a:t>
            </a:r>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 Awards &amp; Recognition</a:t>
            </a:r>
          </a:p>
        </p:txBody>
      </p:sp>
    </p:spTree>
    <p:extLst>
      <p:ext uri="{BB962C8B-B14F-4D97-AF65-F5344CB8AC3E}">
        <p14:creationId xmlns:p14="http://schemas.microsoft.com/office/powerpoint/2010/main" val="1938712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7F1F8C-4D08-46D8-997C-D4F73A3E8F2F}"/>
              </a:ext>
            </a:extLst>
          </p:cNvPr>
          <p:cNvGrpSpPr/>
          <p:nvPr/>
        </p:nvGrpSpPr>
        <p:grpSpPr>
          <a:xfrm>
            <a:off x="469124" y="1172687"/>
            <a:ext cx="8453357" cy="5334129"/>
            <a:chOff x="1055668" y="1385529"/>
            <a:chExt cx="6961053" cy="4408406"/>
          </a:xfrm>
        </p:grpSpPr>
        <p:pic>
          <p:nvPicPr>
            <p:cNvPr id="1036" name="Picture 12" descr="Image result for GODREJ CONSUMER PRODUCTS LTD.s logo">
              <a:extLst>
                <a:ext uri="{FF2B5EF4-FFF2-40B4-BE49-F238E27FC236}">
                  <a16:creationId xmlns:a16="http://schemas.microsoft.com/office/drawing/2014/main" id="{EF32C176-CF36-48C4-AA08-F428B1439CA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91338" y="3683653"/>
              <a:ext cx="1713665" cy="1103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rkPlus Inc. logo">
              <a:extLst>
                <a:ext uri="{FF2B5EF4-FFF2-40B4-BE49-F238E27FC236}">
                  <a16:creationId xmlns:a16="http://schemas.microsoft.com/office/drawing/2014/main" id="{2D97928A-9A10-4C2B-9DC6-DF4DD38E77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25729" y="2051925"/>
              <a:ext cx="1029500" cy="5627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all corporation logo">
              <a:extLst>
                <a:ext uri="{FF2B5EF4-FFF2-40B4-BE49-F238E27FC236}">
                  <a16:creationId xmlns:a16="http://schemas.microsoft.com/office/drawing/2014/main" id="{A4486026-5990-4E8D-B006-D407B9A7C36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01297" y="2722432"/>
              <a:ext cx="953932" cy="4697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Related image">
              <a:extLst>
                <a:ext uri="{FF2B5EF4-FFF2-40B4-BE49-F238E27FC236}">
                  <a16:creationId xmlns:a16="http://schemas.microsoft.com/office/drawing/2014/main" id="{D22F59E5-475A-4139-A09A-58B10033AC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4661" y="2863358"/>
              <a:ext cx="1566460" cy="250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0" descr="Related image">
              <a:extLst>
                <a:ext uri="{FF2B5EF4-FFF2-40B4-BE49-F238E27FC236}">
                  <a16:creationId xmlns:a16="http://schemas.microsoft.com/office/drawing/2014/main" id="{7AFCB047-2F79-48A9-85A9-7E4CD55909F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46559" y="1407636"/>
              <a:ext cx="1210270" cy="53317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â Ernst &amp; Young LLP logo">
              <a:extLst>
                <a:ext uri="{FF2B5EF4-FFF2-40B4-BE49-F238E27FC236}">
                  <a16:creationId xmlns:a16="http://schemas.microsoft.com/office/drawing/2014/main" id="{E9431A2A-013D-41B8-8FF6-8D8E2CDC13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18013" y="4573894"/>
              <a:ext cx="489666"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lated image">
              <a:extLst>
                <a:ext uri="{FF2B5EF4-FFF2-40B4-BE49-F238E27FC236}">
                  <a16:creationId xmlns:a16="http://schemas.microsoft.com/office/drawing/2014/main" id="{41C2530B-CF9C-42B9-BD7D-2F2DE414854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572003" y="1385529"/>
              <a:ext cx="1408579" cy="59042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Hitachi Zosen Corporation logo">
              <a:extLst>
                <a:ext uri="{FF2B5EF4-FFF2-40B4-BE49-F238E27FC236}">
                  <a16:creationId xmlns:a16="http://schemas.microsoft.com/office/drawing/2014/main" id="{C743A443-2B23-4F6D-B9D6-59FD747412C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849503" y="4613983"/>
              <a:ext cx="920439" cy="454219"/>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Mizuho Bank Ltd. logo">
              <a:extLst>
                <a:ext uri="{FF2B5EF4-FFF2-40B4-BE49-F238E27FC236}">
                  <a16:creationId xmlns:a16="http://schemas.microsoft.com/office/drawing/2014/main" id="{6620C2A1-F1BE-4A2A-8AB2-532F64F1E85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887040" y="1447117"/>
              <a:ext cx="1292092" cy="528838"/>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LG Hausys logo">
              <a:extLst>
                <a:ext uri="{FF2B5EF4-FFF2-40B4-BE49-F238E27FC236}">
                  <a16:creationId xmlns:a16="http://schemas.microsoft.com/office/drawing/2014/main" id="{4A1EFBD7-9626-4EEA-AF8A-9A698B04D80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572003" y="2149758"/>
              <a:ext cx="1566459" cy="344442"/>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Davey Water Products logo">
              <a:extLst>
                <a:ext uri="{FF2B5EF4-FFF2-40B4-BE49-F238E27FC236}">
                  <a16:creationId xmlns:a16="http://schemas.microsoft.com/office/drawing/2014/main" id="{61BD178D-57FC-495C-8F99-06A86DBB0A6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32988" y="3980168"/>
              <a:ext cx="1188700"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Related image">
              <a:extLst>
                <a:ext uri="{FF2B5EF4-FFF2-40B4-BE49-F238E27FC236}">
                  <a16:creationId xmlns:a16="http://schemas.microsoft.com/office/drawing/2014/main" id="{95D5CB28-4E5C-4CF1-A4EF-90B2EC7D701B}"/>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740283" y="2734699"/>
              <a:ext cx="1584765" cy="4697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the boston consulting group">
              <a:extLst>
                <a:ext uri="{FF2B5EF4-FFF2-40B4-BE49-F238E27FC236}">
                  <a16:creationId xmlns:a16="http://schemas.microsoft.com/office/drawing/2014/main" id="{0B3A87FE-CA7D-418E-841D-C50A1CFE6D2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76455" y="5263701"/>
              <a:ext cx="1604666" cy="384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TSUI &amp; Co., Ltd. logo">
              <a:extLst>
                <a:ext uri="{FF2B5EF4-FFF2-40B4-BE49-F238E27FC236}">
                  <a16:creationId xmlns:a16="http://schemas.microsoft.com/office/drawing/2014/main" id="{8C91F8E3-C9F1-4271-8C61-04CEC10A683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983199" y="5142489"/>
              <a:ext cx="651447" cy="6514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ika India Pvt. Limited logo">
              <a:extLst>
                <a:ext uri="{FF2B5EF4-FFF2-40B4-BE49-F238E27FC236}">
                  <a16:creationId xmlns:a16="http://schemas.microsoft.com/office/drawing/2014/main" id="{C3193CD3-C7B5-4297-B648-82B4A973081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686604" y="3770470"/>
              <a:ext cx="793821" cy="867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imberly-Clark Professionals logo">
              <a:extLst>
                <a:ext uri="{FF2B5EF4-FFF2-40B4-BE49-F238E27FC236}">
                  <a16:creationId xmlns:a16="http://schemas.microsoft.com/office/drawing/2014/main" id="{8201E3F4-1D3C-427E-B410-476DBA2C7C47}"/>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920864" y="4634735"/>
              <a:ext cx="1280006" cy="471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ckitt Benckiser Group plc logo">
              <a:extLst>
                <a:ext uri="{FF2B5EF4-FFF2-40B4-BE49-F238E27FC236}">
                  <a16:creationId xmlns:a16="http://schemas.microsoft.com/office/drawing/2014/main" id="{2D50F7CC-86F2-4506-9A8A-91407849016F}"/>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213592" y="3319283"/>
              <a:ext cx="1215344" cy="53382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lated image">
              <a:extLst>
                <a:ext uri="{FF2B5EF4-FFF2-40B4-BE49-F238E27FC236}">
                  <a16:creationId xmlns:a16="http://schemas.microsoft.com/office/drawing/2014/main" id="{3E8EF85C-9989-4FC0-8844-F6338FCC90D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414368" y="2049412"/>
              <a:ext cx="1299670" cy="5459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Teijin Ltd. logo">
              <a:extLst>
                <a:ext uri="{FF2B5EF4-FFF2-40B4-BE49-F238E27FC236}">
                  <a16:creationId xmlns:a16="http://schemas.microsoft.com/office/drawing/2014/main" id="{53220BF0-01F2-487A-811F-867CEBCAAF8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517552" y="2862672"/>
              <a:ext cx="1566460" cy="2948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Bosch Limited logo">
              <a:extLst>
                <a:ext uri="{FF2B5EF4-FFF2-40B4-BE49-F238E27FC236}">
                  <a16:creationId xmlns:a16="http://schemas.microsoft.com/office/drawing/2014/main" id="{A4ECCB26-C7C7-477A-9DA7-E89312F2154E}"/>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5668" y="4634732"/>
              <a:ext cx="1456849" cy="34615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Bain &amp; Co logo">
              <a:extLst>
                <a:ext uri="{FF2B5EF4-FFF2-40B4-BE49-F238E27FC236}">
                  <a16:creationId xmlns:a16="http://schemas.microsoft.com/office/drawing/2014/main" id="{790CC454-BD70-4B4C-B347-43C317CECA29}"/>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334793" y="5168080"/>
              <a:ext cx="920439" cy="5752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D38E3C62-0FED-4B92-820E-9A94ADE0A76B}"/>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712898" y="5201029"/>
              <a:ext cx="165587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GAIL India LTD logo">
              <a:extLst>
                <a:ext uri="{FF2B5EF4-FFF2-40B4-BE49-F238E27FC236}">
                  <a16:creationId xmlns:a16="http://schemas.microsoft.com/office/drawing/2014/main" id="{99A476B6-836A-4E70-BCC9-A3B5D8E7BF8C}"/>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4609221" y="3348986"/>
              <a:ext cx="1249838" cy="50510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Franklin Electric logo">
              <a:extLst>
                <a:ext uri="{FF2B5EF4-FFF2-40B4-BE49-F238E27FC236}">
                  <a16:creationId xmlns:a16="http://schemas.microsoft.com/office/drawing/2014/main" id="{567A0898-4808-4BB6-A4D6-5D56BD793BC0}"/>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242101" y="3197759"/>
              <a:ext cx="1774620" cy="7669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Toray Industries, Inc. logo">
              <a:extLst>
                <a:ext uri="{FF2B5EF4-FFF2-40B4-BE49-F238E27FC236}">
                  <a16:creationId xmlns:a16="http://schemas.microsoft.com/office/drawing/2014/main" id="{75634EC2-8F5A-4442-AF01-08C726A12A24}"/>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450028" y="1447117"/>
              <a:ext cx="1264010" cy="5288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DLA Piper Australia  logo">
              <a:extLst>
                <a:ext uri="{FF2B5EF4-FFF2-40B4-BE49-F238E27FC236}">
                  <a16:creationId xmlns:a16="http://schemas.microsoft.com/office/drawing/2014/main" id="{9D0E6EBB-A8D7-4730-BFD4-964ABB828E19}"/>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990069" y="2086002"/>
              <a:ext cx="125235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elated image">
              <a:extLst>
                <a:ext uri="{FF2B5EF4-FFF2-40B4-BE49-F238E27FC236}">
                  <a16:creationId xmlns:a16="http://schemas.microsoft.com/office/drawing/2014/main" id="{E20ACB34-09FC-4E57-B0F9-250A8202B714}"/>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2702749" y="3323519"/>
              <a:ext cx="1632153" cy="53317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Image result for Dun &amp; Bradstreet Information Services India Pvt Ltd. logo">
              <a:extLst>
                <a:ext uri="{FF2B5EF4-FFF2-40B4-BE49-F238E27FC236}">
                  <a16:creationId xmlns:a16="http://schemas.microsoft.com/office/drawing/2014/main" id="{17473293-1CB1-438D-99C6-9D0AE11555B3}"/>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4495177" y="4044233"/>
              <a:ext cx="1655982" cy="29484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6" name="Table 2">
            <a:extLst>
              <a:ext uri="{FF2B5EF4-FFF2-40B4-BE49-F238E27FC236}">
                <a16:creationId xmlns:a16="http://schemas.microsoft.com/office/drawing/2014/main" id="{B8D75639-44C4-456F-8306-2DFADE4D9277}"/>
              </a:ext>
            </a:extLst>
          </p:cNvPr>
          <p:cNvGraphicFramePr>
            <a:graphicFrameLocks noGrp="1"/>
          </p:cNvGraphicFramePr>
          <p:nvPr/>
        </p:nvGraphicFramePr>
        <p:xfrm>
          <a:off x="318050" y="1192698"/>
          <a:ext cx="8574160" cy="5289697"/>
        </p:xfrm>
        <a:graphic>
          <a:graphicData uri="http://schemas.openxmlformats.org/drawingml/2006/table">
            <a:tbl>
              <a:tblPr firstRow="1" bandRow="1">
                <a:tableStyleId>{5940675A-B579-460E-94D1-54222C63F5DA}</a:tableStyleId>
              </a:tblPr>
              <a:tblGrid>
                <a:gridCol w="2143540">
                  <a:extLst>
                    <a:ext uri="{9D8B030D-6E8A-4147-A177-3AD203B41FA5}">
                      <a16:colId xmlns:a16="http://schemas.microsoft.com/office/drawing/2014/main" val="172828129"/>
                    </a:ext>
                  </a:extLst>
                </a:gridCol>
                <a:gridCol w="2143540">
                  <a:extLst>
                    <a:ext uri="{9D8B030D-6E8A-4147-A177-3AD203B41FA5}">
                      <a16:colId xmlns:a16="http://schemas.microsoft.com/office/drawing/2014/main" val="4233152267"/>
                    </a:ext>
                  </a:extLst>
                </a:gridCol>
                <a:gridCol w="2143540">
                  <a:extLst>
                    <a:ext uri="{9D8B030D-6E8A-4147-A177-3AD203B41FA5}">
                      <a16:colId xmlns:a16="http://schemas.microsoft.com/office/drawing/2014/main" val="3372618508"/>
                    </a:ext>
                  </a:extLst>
                </a:gridCol>
                <a:gridCol w="2143540">
                  <a:extLst>
                    <a:ext uri="{9D8B030D-6E8A-4147-A177-3AD203B41FA5}">
                      <a16:colId xmlns:a16="http://schemas.microsoft.com/office/drawing/2014/main" val="2213240307"/>
                    </a:ext>
                  </a:extLst>
                </a:gridCol>
              </a:tblGrid>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36614984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61969446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674792885"/>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664188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945724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1838391"/>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3085298"/>
                  </a:ext>
                </a:extLst>
              </a:tr>
            </a:tbl>
          </a:graphicData>
        </a:graphic>
      </p:graphicFrame>
      <p:pic>
        <p:nvPicPr>
          <p:cNvPr id="1026" name="Picture 2" descr="Image result for Deloitte Tohmatsu Consulting LLC logo">
            <a:extLst>
              <a:ext uri="{FF2B5EF4-FFF2-40B4-BE49-F238E27FC236}">
                <a16:creationId xmlns:a16="http://schemas.microsoft.com/office/drawing/2014/main" id="{D66DB79F-9FDF-4E3D-B4F2-A65D1A2F402D}"/>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407941" y="-1531523"/>
            <a:ext cx="155959" cy="108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nso Electric Co., Ltd. logo">
            <a:extLst>
              <a:ext uri="{FF2B5EF4-FFF2-40B4-BE49-F238E27FC236}">
                <a16:creationId xmlns:a16="http://schemas.microsoft.com/office/drawing/2014/main" id="{3B0C8A64-25DD-4E4A-BAAB-B100FB8F4A51}"/>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10415487" y="-2402086"/>
            <a:ext cx="362927" cy="239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74A430B-A18C-4DB9-B609-648628E43F60}"/>
              </a:ext>
            </a:extLst>
          </p:cNvPr>
          <p:cNvSpPr>
            <a:spLocks noGrp="1"/>
          </p:cNvSpPr>
          <p:nvPr>
            <p:ph type="body" sz="quarter" idx="14"/>
          </p:nvPr>
        </p:nvSpPr>
        <p:spPr>
          <a:xfrm>
            <a:off x="22109" y="347319"/>
            <a:ext cx="7863840" cy="457200"/>
          </a:xfrm>
        </p:spPr>
        <p:txBody>
          <a:bodyPr/>
          <a:lstStyle/>
          <a:p>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Our Prestigious Clients Who Bought Reports in Chemical Industry </a:t>
            </a:r>
          </a:p>
          <a:p>
            <a:endParaRPr lang="en-US" dirty="0"/>
          </a:p>
        </p:txBody>
      </p:sp>
    </p:spTree>
    <p:extLst>
      <p:ext uri="{BB962C8B-B14F-4D97-AF65-F5344CB8AC3E}">
        <p14:creationId xmlns:p14="http://schemas.microsoft.com/office/powerpoint/2010/main" val="1489814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FFF882-84EE-4EFC-A5A1-1296D5F7AEBD}"/>
              </a:ext>
            </a:extLst>
          </p:cNvPr>
          <p:cNvSpPr/>
          <p:nvPr/>
        </p:nvSpPr>
        <p:spPr>
          <a:xfrm>
            <a:off x="-32866" y="1651332"/>
            <a:ext cx="9176866" cy="5143500"/>
          </a:xfrm>
          <a:prstGeom prst="rect">
            <a:avLst/>
          </a:prstGeom>
          <a:solidFill>
            <a:srgbClr val="0E3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12A8238-7B56-4998-B37D-2F65ED998F8F}"/>
              </a:ext>
            </a:extLst>
          </p:cNvPr>
          <p:cNvSpPr txBox="1">
            <a:spLocks/>
          </p:cNvSpPr>
          <p:nvPr/>
        </p:nvSpPr>
        <p:spPr>
          <a:xfrm>
            <a:off x="528977" y="2023265"/>
            <a:ext cx="3158897" cy="4018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chemeClr val="bg1"/>
                </a:solidFill>
                <a:latin typeface="Montserrat" panose="02000505000000020004" pitchFamily="2" charset="0"/>
              </a:rPr>
              <a:t>CONTACT US</a:t>
            </a:r>
          </a:p>
        </p:txBody>
      </p:sp>
      <p:sp>
        <p:nvSpPr>
          <p:cNvPr id="9" name="TextBox 8">
            <a:extLst>
              <a:ext uri="{FF2B5EF4-FFF2-40B4-BE49-F238E27FC236}">
                <a16:creationId xmlns:a16="http://schemas.microsoft.com/office/drawing/2014/main" id="{4CF5E16D-C2C4-49ED-95A1-04BB30FD7393}"/>
              </a:ext>
            </a:extLst>
          </p:cNvPr>
          <p:cNvSpPr txBox="1"/>
          <p:nvPr/>
        </p:nvSpPr>
        <p:spPr>
          <a:xfrm>
            <a:off x="555864" y="2603653"/>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North America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2950, Boundary Road, Burnaby, </a:t>
            </a:r>
            <a:b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b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British Columbia, Canada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+1- 646- 360-1656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0" name="TextBox 9">
            <a:extLst>
              <a:ext uri="{FF2B5EF4-FFF2-40B4-BE49-F238E27FC236}">
                <a16:creationId xmlns:a16="http://schemas.microsoft.com/office/drawing/2014/main" id="{E5FF6F8D-A9DF-41BD-8030-FA5CDB3F0E6B}"/>
              </a:ext>
            </a:extLst>
          </p:cNvPr>
          <p:cNvSpPr txBox="1"/>
          <p:nvPr/>
        </p:nvSpPr>
        <p:spPr>
          <a:xfrm>
            <a:off x="2660519" y="2595089"/>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Europe</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54, Oldbrook,  Bretton,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Peterborough,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United Kingdom</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1" name="TextBox 10">
            <a:extLst>
              <a:ext uri="{FF2B5EF4-FFF2-40B4-BE49-F238E27FC236}">
                <a16:creationId xmlns:a16="http://schemas.microsoft.com/office/drawing/2014/main" id="{DFCD658D-7C14-4AC6-947C-9B8D24BBCEAE}"/>
              </a:ext>
            </a:extLst>
          </p:cNvPr>
          <p:cNvSpPr txBox="1"/>
          <p:nvPr/>
        </p:nvSpPr>
        <p:spPr>
          <a:xfrm>
            <a:off x="4775337" y="2609860"/>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Asia-Pacific</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B-44, Sector -57, Noida, National Capital Region, UP,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+91-120-4523900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2" name="TextBox 21">
            <a:extLst>
              <a:ext uri="{FF2B5EF4-FFF2-40B4-BE49-F238E27FC236}">
                <a16:creationId xmlns:a16="http://schemas.microsoft.com/office/drawing/2014/main" id="{211FC4AE-9E46-4337-A2E4-547AACA13C6C}"/>
              </a:ext>
            </a:extLst>
          </p:cNvPr>
          <p:cNvSpPr txBox="1"/>
          <p:nvPr/>
        </p:nvSpPr>
        <p:spPr>
          <a:xfrm>
            <a:off x="6907280" y="2604890"/>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Cyber City, Building No. 8C, Gurgaon, National Capital Region, Haryana,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+91-124-6428661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3" name="Title 10">
            <a:extLst>
              <a:ext uri="{FF2B5EF4-FFF2-40B4-BE49-F238E27FC236}">
                <a16:creationId xmlns:a16="http://schemas.microsoft.com/office/drawing/2014/main" id="{B42975AD-CC79-4A28-8EC1-DD72DB4C10E6}"/>
              </a:ext>
            </a:extLst>
          </p:cNvPr>
          <p:cNvSpPr txBox="1">
            <a:spLocks/>
          </p:cNvSpPr>
          <p:nvPr/>
        </p:nvSpPr>
        <p:spPr>
          <a:xfrm>
            <a:off x="237041" y="2719240"/>
            <a:ext cx="8481648" cy="807913"/>
          </a:xfrm>
          <a:prstGeom prst="rect">
            <a:avLst/>
          </a:prstGeom>
        </p:spPr>
        <p:txBody>
          <a:bodyPr wrap="square" lIns="0" tIns="0" rIns="0" bIns="0">
            <a:spAutoFit/>
          </a:bodyPr>
          <a:lstStyle>
            <a:lvl1pPr>
              <a:defRPr sz="4000" b="1" i="0">
                <a:solidFill>
                  <a:schemeClr val="bg1"/>
                </a:solidFill>
                <a:latin typeface="Arial"/>
                <a:ea typeface="+mj-ea"/>
                <a:cs typeface="Arial"/>
              </a:defRPr>
            </a:lvl1pPr>
          </a:lstStyle>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r>
              <a:rPr lang="en-US" sz="1050" kern="0" dirty="0">
                <a:solidFill>
                  <a:schemeClr val="tx1"/>
                </a:solidFill>
              </a:rPr>
              <a:t> </a:t>
            </a:r>
          </a:p>
        </p:txBody>
      </p:sp>
      <p:sp>
        <p:nvSpPr>
          <p:cNvPr id="27" name="object 10">
            <a:extLst>
              <a:ext uri="{FF2B5EF4-FFF2-40B4-BE49-F238E27FC236}">
                <a16:creationId xmlns:a16="http://schemas.microsoft.com/office/drawing/2014/main" id="{7263C972-9E69-44DC-9A65-ADC04C6D15D0}"/>
              </a:ext>
            </a:extLst>
          </p:cNvPr>
          <p:cNvSpPr txBox="1"/>
          <p:nvPr/>
        </p:nvSpPr>
        <p:spPr>
          <a:xfrm>
            <a:off x="-32866" y="6019889"/>
            <a:ext cx="7621227" cy="463621"/>
          </a:xfrm>
          <a:prstGeom prst="rect">
            <a:avLst/>
          </a:prstGeom>
        </p:spPr>
        <p:txBody>
          <a:bodyPr vert="horz" wrap="square" lIns="0" tIns="10001" rIns="0" bIns="0" rtlCol="0">
            <a:spAutoFit/>
          </a:bodyPr>
          <a:lstStyle/>
          <a:p>
            <a:pPr marL="9525" marR="3810">
              <a:spcBef>
                <a:spcPts val="79"/>
              </a:spcBef>
            </a:pPr>
            <a:r>
              <a:rPr sz="788" dirty="0">
                <a:solidFill>
                  <a:schemeClr val="bg1"/>
                </a:solidFill>
                <a:latin typeface="Univers-Light-Normal" pitchFamily="2" charset="0"/>
                <a:cs typeface="Verdana"/>
              </a:rPr>
              <a:t>The </a:t>
            </a:r>
            <a:r>
              <a:rPr sz="788" spc="-4" dirty="0">
                <a:solidFill>
                  <a:schemeClr val="bg1"/>
                </a:solidFill>
                <a:latin typeface="Univers-Light-Normal" pitchFamily="2" charset="0"/>
                <a:cs typeface="Verdana"/>
              </a:rPr>
              <a:t>information contained herein is </a:t>
            </a:r>
            <a:r>
              <a:rPr sz="788" dirty="0">
                <a:solidFill>
                  <a:schemeClr val="bg1"/>
                </a:solidFill>
                <a:latin typeface="Univers-Light-Normal" pitchFamily="2" charset="0"/>
                <a:cs typeface="Verdana"/>
              </a:rPr>
              <a:t>of a </a:t>
            </a:r>
            <a:r>
              <a:rPr sz="788" spc="-4" dirty="0">
                <a:solidFill>
                  <a:schemeClr val="bg1"/>
                </a:solidFill>
                <a:latin typeface="Univers-Light-Normal" pitchFamily="2" charset="0"/>
                <a:cs typeface="Verdana"/>
              </a:rPr>
              <a:t>general nature </a:t>
            </a:r>
            <a:r>
              <a:rPr sz="788" dirty="0">
                <a:solidFill>
                  <a:schemeClr val="bg1"/>
                </a:solidFill>
                <a:latin typeface="Univers-Light-Normal" pitchFamily="2" charset="0"/>
                <a:cs typeface="Verdana"/>
              </a:rPr>
              <a:t>and </a:t>
            </a:r>
            <a:r>
              <a:rPr sz="788" spc="-4" dirty="0">
                <a:solidFill>
                  <a:schemeClr val="bg1"/>
                </a:solidFill>
                <a:latin typeface="Univers-Light-Normal" pitchFamily="2" charset="0"/>
                <a:cs typeface="Verdana"/>
              </a:rPr>
              <a:t>is not intended </a:t>
            </a:r>
            <a:r>
              <a:rPr sz="788" dirty="0">
                <a:solidFill>
                  <a:schemeClr val="bg1"/>
                </a:solidFill>
                <a:latin typeface="Univers-Light-Normal" pitchFamily="2" charset="0"/>
                <a:cs typeface="Verdana"/>
              </a:rPr>
              <a:t>to </a:t>
            </a:r>
            <a:r>
              <a:rPr sz="788" spc="-4" dirty="0">
                <a:solidFill>
                  <a:schemeClr val="bg1"/>
                </a:solidFill>
                <a:latin typeface="Univers-Light-Normal" pitchFamily="2" charset="0"/>
                <a:cs typeface="Verdana"/>
              </a:rPr>
              <a:t>address any particular situation,  individual </a:t>
            </a:r>
            <a:r>
              <a:rPr sz="788" dirty="0">
                <a:solidFill>
                  <a:schemeClr val="bg1"/>
                </a:solidFill>
                <a:latin typeface="Univers-Light-Normal" pitchFamily="2" charset="0"/>
                <a:cs typeface="Verdana"/>
              </a:rPr>
              <a:t>or entity. No one should act upon such information without </a:t>
            </a:r>
            <a:r>
              <a:rPr sz="788" spc="-4" dirty="0">
                <a:solidFill>
                  <a:schemeClr val="bg1"/>
                </a:solidFill>
                <a:latin typeface="Univers-Light-Normal" pitchFamily="2" charset="0"/>
                <a:cs typeface="Verdana"/>
              </a:rPr>
              <a:t>appropriate </a:t>
            </a:r>
            <a:r>
              <a:rPr sz="788" dirty="0">
                <a:solidFill>
                  <a:schemeClr val="bg1"/>
                </a:solidFill>
                <a:latin typeface="Univers-Light-Normal" pitchFamily="2" charset="0"/>
                <a:cs typeface="Verdana"/>
              </a:rPr>
              <a:t>professional</a:t>
            </a:r>
            <a:r>
              <a:rPr lang="en-US" sz="788" dirty="0">
                <a:solidFill>
                  <a:schemeClr val="bg1"/>
                </a:solidFill>
                <a:latin typeface="Univers-Light-Normal" pitchFamily="2" charset="0"/>
                <a:cs typeface="Verdana"/>
              </a:rPr>
              <a:t> </a:t>
            </a:r>
            <a:r>
              <a:rPr sz="788" spc="-158" dirty="0">
                <a:solidFill>
                  <a:schemeClr val="bg1"/>
                </a:solidFill>
                <a:latin typeface="Univers-Light-Normal" pitchFamily="2" charset="0"/>
                <a:cs typeface="Verdana"/>
              </a:rPr>
              <a:t> </a:t>
            </a:r>
            <a:r>
              <a:rPr sz="788" dirty="0">
                <a:solidFill>
                  <a:schemeClr val="bg1"/>
                </a:solidFill>
                <a:latin typeface="Univers-Light-Normal" pitchFamily="2" charset="0"/>
                <a:cs typeface="Verdana"/>
              </a:rPr>
              <a:t>advice.</a:t>
            </a:r>
          </a:p>
          <a:p>
            <a:pPr marL="23813">
              <a:spcBef>
                <a:spcPts val="675"/>
              </a:spcBef>
            </a:pPr>
            <a:r>
              <a:rPr sz="788" dirty="0">
                <a:solidFill>
                  <a:schemeClr val="bg1"/>
                </a:solidFill>
                <a:latin typeface="Univers-Light-Normal" pitchFamily="2" charset="0"/>
                <a:cs typeface="Verdana"/>
              </a:rPr>
              <a:t>20</a:t>
            </a:r>
            <a:r>
              <a:rPr lang="en-US" sz="788" dirty="0">
                <a:solidFill>
                  <a:schemeClr val="bg1"/>
                </a:solidFill>
                <a:latin typeface="Univers-Light-Normal" pitchFamily="2" charset="0"/>
                <a:cs typeface="Verdana"/>
              </a:rPr>
              <a:t>21</a:t>
            </a:r>
            <a:r>
              <a:rPr sz="788" dirty="0">
                <a:solidFill>
                  <a:schemeClr val="bg1"/>
                </a:solidFill>
                <a:latin typeface="Univers-Light-Normal" pitchFamily="2" charset="0"/>
                <a:cs typeface="Verdana"/>
              </a:rPr>
              <a:t> © TechSci Research All Rights</a:t>
            </a:r>
            <a:r>
              <a:rPr sz="788" spc="-98" dirty="0">
                <a:solidFill>
                  <a:schemeClr val="bg1"/>
                </a:solidFill>
                <a:latin typeface="Univers-Light-Normal" pitchFamily="2" charset="0"/>
                <a:cs typeface="Verdana"/>
              </a:rPr>
              <a:t> </a:t>
            </a:r>
            <a:r>
              <a:rPr sz="788" spc="-4" dirty="0">
                <a:solidFill>
                  <a:schemeClr val="bg1"/>
                </a:solidFill>
                <a:latin typeface="Univers-Light-Normal" pitchFamily="2" charset="0"/>
                <a:cs typeface="Verdana"/>
              </a:rPr>
              <a:t>Reserved.</a:t>
            </a:r>
            <a:endParaRPr sz="788" dirty="0">
              <a:solidFill>
                <a:schemeClr val="bg1"/>
              </a:solidFill>
              <a:latin typeface="Univers-Light-Normal" pitchFamily="2" charset="0"/>
              <a:cs typeface="Verdana"/>
            </a:endParaRPr>
          </a:p>
        </p:txBody>
      </p:sp>
      <p:sp>
        <p:nvSpPr>
          <p:cNvPr id="29" name="object 12">
            <a:extLst>
              <a:ext uri="{FF2B5EF4-FFF2-40B4-BE49-F238E27FC236}">
                <a16:creationId xmlns:a16="http://schemas.microsoft.com/office/drawing/2014/main" id="{1C090660-B1FB-4826-9484-7B17CD099ABF}"/>
              </a:ext>
            </a:extLst>
          </p:cNvPr>
          <p:cNvSpPr txBox="1"/>
          <p:nvPr/>
        </p:nvSpPr>
        <p:spPr>
          <a:xfrm>
            <a:off x="3762072" y="3486927"/>
            <a:ext cx="1619856" cy="131350"/>
          </a:xfrm>
          <a:prstGeom prst="rect">
            <a:avLst/>
          </a:prstGeom>
        </p:spPr>
        <p:txBody>
          <a:bodyPr vert="horz" wrap="square" lIns="0" tIns="10001" rIns="0" bIns="0" rtlCol="0">
            <a:spAutoFit/>
          </a:bodyPr>
          <a:lstStyle/>
          <a:p>
            <a:pPr marL="9525">
              <a:spcBef>
                <a:spcPts val="79"/>
              </a:spcBef>
            </a:pPr>
            <a:r>
              <a:rPr sz="788" u="sng" dirty="0">
                <a:solidFill>
                  <a:srgbClr val="C7F75C"/>
                </a:solidFill>
                <a:uFill>
                  <a:solidFill>
                    <a:srgbClr val="1F4E79"/>
                  </a:solidFill>
                </a:uFill>
                <a:latin typeface="Verdana"/>
                <a:cs typeface="Verdana"/>
                <a:hlinkClick r:id="rId2">
                  <a:extLst>
                    <a:ext uri="{A12FA001-AC4F-418D-AE19-62706E023703}">
                      <ahyp:hlinkClr xmlns:ahyp="http://schemas.microsoft.com/office/drawing/2018/hyperlinkcolor" val="tx"/>
                    </a:ext>
                  </a:extLst>
                </a:hlinkClick>
              </a:rPr>
              <a:t>www.techsciresearch.com</a:t>
            </a:r>
            <a:endParaRPr sz="788">
              <a:solidFill>
                <a:srgbClr val="C7F75C"/>
              </a:solidFill>
              <a:latin typeface="Verdana"/>
              <a:cs typeface="Verdana"/>
            </a:endParaRPr>
          </a:p>
        </p:txBody>
      </p:sp>
      <p:sp>
        <p:nvSpPr>
          <p:cNvPr id="32" name="object 17">
            <a:extLst>
              <a:ext uri="{FF2B5EF4-FFF2-40B4-BE49-F238E27FC236}">
                <a16:creationId xmlns:a16="http://schemas.microsoft.com/office/drawing/2014/main" id="{C2516970-9393-448C-BC5E-6ED5245F4CFE}"/>
              </a:ext>
            </a:extLst>
          </p:cNvPr>
          <p:cNvSpPr txBox="1"/>
          <p:nvPr/>
        </p:nvSpPr>
        <p:spPr>
          <a:xfrm>
            <a:off x="3060600" y="4098306"/>
            <a:ext cx="3429474" cy="176780"/>
          </a:xfrm>
          <a:prstGeom prst="rect">
            <a:avLst/>
          </a:prstGeom>
        </p:spPr>
        <p:txBody>
          <a:bodyPr vert="horz" wrap="square" lIns="0" tIns="10478" rIns="0" bIns="0" rtlCol="0">
            <a:spAutoFit/>
          </a:bodyPr>
          <a:lstStyle/>
          <a:p>
            <a:pPr>
              <a:lnSpc>
                <a:spcPct val="90000"/>
              </a:lnSpc>
              <a:spcBef>
                <a:spcPct val="0"/>
              </a:spcBef>
            </a:pPr>
            <a:r>
              <a:rPr sz="1200" b="1" dirty="0">
                <a:solidFill>
                  <a:schemeClr val="bg1"/>
                </a:solidFill>
                <a:latin typeface="Montserrat" panose="02000505000000020004" pitchFamily="2" charset="0"/>
                <a:ea typeface="+mj-ea"/>
                <a:cs typeface="+mj-cs"/>
              </a:rPr>
              <a:t>INDUSTRY ASSOCIATION</a:t>
            </a:r>
            <a:r>
              <a:rPr lang="en-US" sz="1200" b="1" dirty="0">
                <a:solidFill>
                  <a:schemeClr val="bg1"/>
                </a:solidFill>
                <a:latin typeface="Montserrat" panose="02000505000000020004" pitchFamily="2" charset="0"/>
                <a:ea typeface="+mj-ea"/>
                <a:cs typeface="+mj-cs"/>
              </a:rPr>
              <a:t>S</a:t>
            </a:r>
            <a:endParaRPr sz="1200" b="1" dirty="0">
              <a:solidFill>
                <a:schemeClr val="bg1"/>
              </a:solidFill>
              <a:latin typeface="Montserrat" panose="02000505000000020004" pitchFamily="2" charset="0"/>
              <a:ea typeface="+mj-ea"/>
              <a:cs typeface="+mj-cs"/>
            </a:endParaRPr>
          </a:p>
        </p:txBody>
      </p:sp>
      <p:sp>
        <p:nvSpPr>
          <p:cNvPr id="35" name="Rectangle 34">
            <a:extLst>
              <a:ext uri="{FF2B5EF4-FFF2-40B4-BE49-F238E27FC236}">
                <a16:creationId xmlns:a16="http://schemas.microsoft.com/office/drawing/2014/main" id="{C276FE23-F296-4037-9289-7AFF64BFB99E}"/>
              </a:ext>
            </a:extLst>
          </p:cNvPr>
          <p:cNvSpPr/>
          <p:nvPr/>
        </p:nvSpPr>
        <p:spPr>
          <a:xfrm>
            <a:off x="-32866" y="4366210"/>
            <a:ext cx="9176866" cy="1439306"/>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bject 15">
            <a:extLst>
              <a:ext uri="{FF2B5EF4-FFF2-40B4-BE49-F238E27FC236}">
                <a16:creationId xmlns:a16="http://schemas.microsoft.com/office/drawing/2014/main" id="{588FDD11-15F1-4798-9F90-F19C5656E512}"/>
              </a:ext>
            </a:extLst>
          </p:cNvPr>
          <p:cNvSpPr/>
          <p:nvPr/>
        </p:nvSpPr>
        <p:spPr>
          <a:xfrm>
            <a:off x="474911" y="4989944"/>
            <a:ext cx="1641551" cy="300101"/>
          </a:xfrm>
          <a:prstGeom prst="rect">
            <a:avLst/>
          </a:prstGeom>
          <a:blipFill>
            <a:blip r:embed="rId3" cstate="print"/>
            <a:stretch>
              <a:fillRect/>
            </a:stretch>
          </a:blipFill>
        </p:spPr>
        <p:txBody>
          <a:bodyPr wrap="square" lIns="0" tIns="0" rIns="0" bIns="0" rtlCol="0"/>
          <a:lstStyle/>
          <a:p>
            <a:endParaRPr sz="1350"/>
          </a:p>
        </p:txBody>
      </p:sp>
      <p:sp>
        <p:nvSpPr>
          <p:cNvPr id="37" name="object 16">
            <a:extLst>
              <a:ext uri="{FF2B5EF4-FFF2-40B4-BE49-F238E27FC236}">
                <a16:creationId xmlns:a16="http://schemas.microsoft.com/office/drawing/2014/main" id="{67A6749D-6B61-4730-81C1-BE8828EF457D}"/>
              </a:ext>
            </a:extLst>
          </p:cNvPr>
          <p:cNvSpPr/>
          <p:nvPr/>
        </p:nvSpPr>
        <p:spPr>
          <a:xfrm>
            <a:off x="2608436" y="4888354"/>
            <a:ext cx="1072266" cy="602348"/>
          </a:xfrm>
          <a:prstGeom prst="rect">
            <a:avLst/>
          </a:prstGeom>
          <a:blipFill>
            <a:blip r:embed="rId4" cstate="print"/>
            <a:stretch>
              <a:fillRect/>
            </a:stretch>
          </a:blipFill>
        </p:spPr>
        <p:txBody>
          <a:bodyPr wrap="square" lIns="0" tIns="0" rIns="0" bIns="0" rtlCol="0"/>
          <a:lstStyle/>
          <a:p>
            <a:endParaRPr sz="1350"/>
          </a:p>
        </p:txBody>
      </p:sp>
      <p:sp>
        <p:nvSpPr>
          <p:cNvPr id="38" name="object 20">
            <a:extLst>
              <a:ext uri="{FF2B5EF4-FFF2-40B4-BE49-F238E27FC236}">
                <a16:creationId xmlns:a16="http://schemas.microsoft.com/office/drawing/2014/main" id="{10F1C273-FAD1-4918-B8EC-EB7B534A3CF4}"/>
              </a:ext>
            </a:extLst>
          </p:cNvPr>
          <p:cNvSpPr/>
          <p:nvPr/>
        </p:nvSpPr>
        <p:spPr>
          <a:xfrm>
            <a:off x="4043754" y="4888355"/>
            <a:ext cx="1477692" cy="511781"/>
          </a:xfrm>
          <a:prstGeom prst="rect">
            <a:avLst/>
          </a:prstGeom>
          <a:blipFill>
            <a:blip r:embed="rId5" cstate="print"/>
            <a:stretch>
              <a:fillRect/>
            </a:stretch>
          </a:blipFill>
        </p:spPr>
        <p:txBody>
          <a:bodyPr wrap="square" lIns="0" tIns="0" rIns="0" bIns="0" rtlCol="0"/>
          <a:lstStyle/>
          <a:p>
            <a:endParaRPr sz="1350"/>
          </a:p>
        </p:txBody>
      </p:sp>
      <p:pic>
        <p:nvPicPr>
          <p:cNvPr id="16" name="Picture 4" descr="Image result for assocham logo">
            <a:extLst>
              <a:ext uri="{FF2B5EF4-FFF2-40B4-BE49-F238E27FC236}">
                <a16:creationId xmlns:a16="http://schemas.microsoft.com/office/drawing/2014/main" id="{EC2B22CD-DC26-49FC-9E89-684BCE5F51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1691" y="4854701"/>
            <a:ext cx="1192785" cy="570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7988726-E7B1-4187-BF00-841D1134F4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3366" y="4845932"/>
            <a:ext cx="1539864" cy="585966"/>
          </a:xfrm>
          <a:prstGeom prst="rect">
            <a:avLst/>
          </a:prstGeom>
        </p:spPr>
      </p:pic>
      <p:pic>
        <p:nvPicPr>
          <p:cNvPr id="39" name="Picture 38" descr="social-icons-7.png">
            <a:hlinkClick r:id="rId8"/>
            <a:extLst>
              <a:ext uri="{FF2B5EF4-FFF2-40B4-BE49-F238E27FC236}">
                <a16:creationId xmlns:a16="http://schemas.microsoft.com/office/drawing/2014/main" id="{6E0B1ADD-D463-4B54-9185-E9E2ADC42CC5}"/>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19048" t="1" r="61439" b="6602"/>
          <a:stretch/>
        </p:blipFill>
        <p:spPr>
          <a:xfrm>
            <a:off x="8518950" y="6225499"/>
            <a:ext cx="399481" cy="379763"/>
          </a:xfrm>
          <a:prstGeom prst="rect">
            <a:avLst/>
          </a:prstGeom>
        </p:spPr>
      </p:pic>
      <p:pic>
        <p:nvPicPr>
          <p:cNvPr id="40" name="Picture 39" descr="social-icons-7.png">
            <a:hlinkClick r:id="rId11"/>
            <a:extLst>
              <a:ext uri="{FF2B5EF4-FFF2-40B4-BE49-F238E27FC236}">
                <a16:creationId xmlns:a16="http://schemas.microsoft.com/office/drawing/2014/main" id="{42BB42BD-DBE5-4232-BAAF-8B1E0A30CBA8}"/>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r="78571"/>
          <a:stretch/>
        </p:blipFill>
        <p:spPr>
          <a:xfrm>
            <a:off x="7683185" y="6235631"/>
            <a:ext cx="428059" cy="396738"/>
          </a:xfrm>
          <a:prstGeom prst="rect">
            <a:avLst/>
          </a:prstGeom>
        </p:spPr>
      </p:pic>
      <p:pic>
        <p:nvPicPr>
          <p:cNvPr id="41" name="Picture 6" descr="Image result for twitter logo">
            <a:hlinkClick r:id="rId12"/>
            <a:extLst>
              <a:ext uri="{FF2B5EF4-FFF2-40B4-BE49-F238E27FC236}">
                <a16:creationId xmlns:a16="http://schemas.microsoft.com/office/drawing/2014/main" id="{FB1BF4A9-F1DA-4BB1-8ABB-E7F643ACCA36}"/>
              </a:ext>
            </a:extLst>
          </p:cNvPr>
          <p:cNvPicPr>
            <a:picLocks noChangeAspect="1" noChangeArrowheads="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160530" y="6262241"/>
            <a:ext cx="343021" cy="34302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086532A-F1A2-4845-B82B-638BA44CE1DF}"/>
              </a:ext>
            </a:extLst>
          </p:cNvPr>
          <p:cNvSpPr txBox="1"/>
          <p:nvPr/>
        </p:nvSpPr>
        <p:spPr>
          <a:xfrm>
            <a:off x="52396" y="10443"/>
            <a:ext cx="9091604" cy="1470915"/>
          </a:xfrm>
          <a:prstGeom prst="rect">
            <a:avLst/>
          </a:prstGeom>
          <a:noFill/>
        </p:spPr>
        <p:txBody>
          <a:bodyPr wrap="square" rtlCol="0">
            <a:spAutoFit/>
          </a:bodyPr>
          <a:lstStyle/>
          <a:p>
            <a:pPr>
              <a:lnSpc>
                <a:spcPct val="200000"/>
              </a:lnSpc>
            </a:pPr>
            <a:r>
              <a:rPr lang="en-US" sz="1000" b="1" dirty="0">
                <a:solidFill>
                  <a:schemeClr val="bg2">
                    <a:lumMod val="25000"/>
                  </a:schemeClr>
                </a:solidFill>
                <a:latin typeface="Verdana"/>
              </a:rPr>
              <a:t>Disclaimer :</a:t>
            </a:r>
          </a:p>
          <a:p>
            <a:pPr algn="just"/>
            <a:endParaRPr lang="en-US" sz="800" dirty="0">
              <a:solidFill>
                <a:schemeClr val="bg2">
                  <a:lumMod val="25000"/>
                </a:schemeClr>
              </a:solidFill>
              <a:latin typeface="Verdana"/>
            </a:endParaRPr>
          </a:p>
          <a:p>
            <a:pPr algn="just">
              <a:lnSpc>
                <a:spcPct val="150000"/>
              </a:lnSpc>
            </a:pPr>
            <a:r>
              <a:rPr lang="en-US" sz="700" dirty="0">
                <a:solidFill>
                  <a:schemeClr val="bg1">
                    <a:lumMod val="50000"/>
                  </a:schemeClr>
                </a:solidFill>
                <a:latin typeface="Verdana"/>
              </a:rPr>
              <a:t>The contents of this report are based on information generally available to the public from sources and primary interviews which are  believed to be reliable. No representation is made that it is timely, accurate or complete. TechSci Research has taken due care and caution in compilation of data as this has been obtained from various sources including primary interviews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a:t>
            </a:r>
            <a:r>
              <a:rPr lang="en-IN" sz="700" dirty="0">
                <a:solidFill>
                  <a:schemeClr val="bg1">
                    <a:lumMod val="50000"/>
                  </a:schemeClr>
                </a:solidFill>
                <a:latin typeface="Verdana"/>
              </a:rPr>
              <a:t> </a:t>
            </a:r>
            <a:r>
              <a:rPr lang="en-US" sz="700" dirty="0">
                <a:solidFill>
                  <a:schemeClr val="bg1">
                    <a:lumMod val="50000"/>
                  </a:schemeClr>
                </a:solidFill>
                <a:latin typeface="Verdana"/>
              </a:rPr>
              <a:t>All the figures provided in this document are indicative of relative market size and are strictly for client’s internal consumption. Usage of the same for purpose other than internal will require prior approval of TechSci Research.</a:t>
            </a:r>
          </a:p>
        </p:txBody>
      </p:sp>
    </p:spTree>
    <p:extLst>
      <p:ext uri="{BB962C8B-B14F-4D97-AF65-F5344CB8AC3E}">
        <p14:creationId xmlns:p14="http://schemas.microsoft.com/office/powerpoint/2010/main" val="877926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p:txBody>
          <a:bodyPr>
            <a:normAutofit/>
          </a:bodyPr>
          <a:lstStyle/>
          <a:p>
            <a:pPr>
              <a:spcBef>
                <a:spcPts val="0"/>
              </a:spcBef>
            </a:pPr>
            <a:r>
              <a:rPr lang="en-US" sz="1400" spc="0" dirty="0">
                <a:solidFill>
                  <a:schemeClr val="tx1">
                    <a:lumMod val="85000"/>
                    <a:lumOff val="15000"/>
                  </a:schemeClr>
                </a:solidFill>
                <a:latin typeface="Arial" panose="020B0604020202020204" pitchFamily="34" charset="0"/>
              </a:rPr>
              <a:t>Research Methodology</a:t>
            </a:r>
          </a:p>
        </p:txBody>
      </p:sp>
      <p:sp>
        <p:nvSpPr>
          <p:cNvPr id="12" name="object 49">
            <a:extLst>
              <a:ext uri="{FF2B5EF4-FFF2-40B4-BE49-F238E27FC236}">
                <a16:creationId xmlns:a16="http://schemas.microsoft.com/office/drawing/2014/main" id="{4E41FE84-AC25-4B9C-B5E4-1F50359045C9}"/>
              </a:ext>
            </a:extLst>
          </p:cNvPr>
          <p:cNvSpPr txBox="1"/>
          <p:nvPr/>
        </p:nvSpPr>
        <p:spPr>
          <a:xfrm>
            <a:off x="228007" y="1551507"/>
            <a:ext cx="8252572" cy="980718"/>
          </a:xfrm>
          <a:prstGeom prst="rect">
            <a:avLst/>
          </a:prstGeom>
        </p:spPr>
        <p:txBody>
          <a:bodyPr vert="horz" wrap="square" lIns="0" tIns="85090" rIns="0" bIns="0"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 Formulating Questionnaire &amp; Developing List of Respondents</a:t>
            </a:r>
          </a:p>
          <a:p>
            <a:pPr marL="171450" lvl="0" indent="-171450" algn="just">
              <a:lnSpc>
                <a:spcPct val="150000"/>
              </a:lnSpc>
              <a:buFont typeface="Arial" panose="020B0604020202020204" pitchFamily="34" charset="0"/>
              <a:buChar char="•"/>
              <a:defRPr/>
            </a:pPr>
            <a:r>
              <a:rPr kumimoji="0" lang="en-US" sz="1000" b="0" i="0" u="none" strike="noStrike" kern="1200" cap="none" spc="-5"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Based on understanding developed though secondary search, </a:t>
            </a:r>
            <a:r>
              <a:rPr lang="en-US" sz="1000" spc="-5" dirty="0" err="1">
                <a:latin typeface="Arial" panose="020B0604020202020204" pitchFamily="34" charset="0"/>
                <a:ea typeface="Verdana" panose="020B0604030504040204" pitchFamily="34" charset="0"/>
                <a:cs typeface="Arial" panose="020B0604020202020204" pitchFamily="34" charset="0"/>
              </a:rPr>
              <a:t>ChemAnalyst</a:t>
            </a:r>
            <a:r>
              <a:rPr kumimoji="0" lang="en-US" sz="1000" b="0" i="0" u="none" strike="noStrike" kern="1200" cap="none" spc="-5"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team formulated a guideline and developed list of respondents to ask specific questions related with the project objectives for each </a:t>
            </a:r>
            <a:r>
              <a:rPr lang="en-US" sz="1000" spc="-5" dirty="0">
                <a:latin typeface="Arial" panose="020B0604020202020204" pitchFamily="34" charset="0"/>
                <a:ea typeface="Verdana" panose="020B0604030504040204" pitchFamily="34" charset="0"/>
                <a:cs typeface="Arial" panose="020B0604020202020204" pitchFamily="34" charset="0"/>
              </a:rPr>
              <a:t>type </a:t>
            </a:r>
            <a:r>
              <a:rPr kumimoji="0" lang="en-US" sz="1000" b="0" i="0" u="none" strike="noStrike" kern="1200" cap="none" spc="-5"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of stakeholders (Manufactures, Distributors/ </a:t>
            </a:r>
            <a:r>
              <a:rPr lang="en-US" sz="1000" spc="-5" dirty="0">
                <a:latin typeface="Arial" panose="020B0604020202020204" pitchFamily="34" charset="0"/>
                <a:ea typeface="Verdana" panose="020B0604030504040204" pitchFamily="34" charset="0"/>
                <a:cs typeface="Arial" panose="020B0604020202020204" pitchFamily="34" charset="0"/>
              </a:rPr>
              <a:t>Traders/ Exporters / Importers, </a:t>
            </a:r>
            <a:r>
              <a:rPr lang="en-IN" sz="1000" dirty="0">
                <a:latin typeface="Arial" panose="020B0604020202020204" pitchFamily="34" charset="0"/>
                <a:cs typeface="Arial" panose="020B0604020202020204" pitchFamily="34" charset="0"/>
              </a:rPr>
              <a:t>Government/ Research/ Regulatory Organisations/ Associations </a:t>
            </a:r>
            <a:r>
              <a:rPr lang="en-IN" sz="1000" dirty="0">
                <a:latin typeface="Arial" panose="020B0604020202020204" pitchFamily="34" charset="0"/>
                <a:ea typeface="Verdana" panose="020B0604030504040204" pitchFamily="34" charset="0"/>
                <a:cs typeface="Arial" panose="020B0604020202020204" pitchFamily="34" charset="0"/>
              </a:rPr>
              <a:t>and Industry experts</a:t>
            </a:r>
            <a:r>
              <a:rPr lang="en-IN" sz="1000" b="1" dirty="0">
                <a:latin typeface="Arial" panose="020B0604020202020204" pitchFamily="34" charset="0"/>
                <a:ea typeface="Verdana" panose="020B0604030504040204" pitchFamily="34" charset="0"/>
                <a:cs typeface="Arial" panose="020B0604020202020204" pitchFamily="34" charset="0"/>
              </a:rPr>
              <a:t>. </a:t>
            </a:r>
            <a:endParaRPr kumimoji="0" lang="en-US" sz="1000" b="0" i="0" u="none" strike="noStrike" kern="1200" cap="none" spc="-5"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3" name="object 49">
            <a:extLst>
              <a:ext uri="{FF2B5EF4-FFF2-40B4-BE49-F238E27FC236}">
                <a16:creationId xmlns:a16="http://schemas.microsoft.com/office/drawing/2014/main" id="{204C1AD4-47AC-408B-B6B8-A6BF3C728AE5}"/>
              </a:ext>
            </a:extLst>
          </p:cNvPr>
          <p:cNvSpPr txBox="1"/>
          <p:nvPr/>
        </p:nvSpPr>
        <p:spPr>
          <a:xfrm>
            <a:off x="228007" y="2447225"/>
            <a:ext cx="8252572" cy="749885"/>
          </a:xfrm>
          <a:prstGeom prst="rect">
            <a:avLst/>
          </a:prstGeom>
        </p:spPr>
        <p:txBody>
          <a:bodyPr vert="horz" wrap="square" lIns="0" tIns="85090" rIns="0" bIns="0"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Phase-III</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0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Extensive Primary Search </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000" spc="-25" dirty="0" err="1">
                <a:solidFill>
                  <a:prstClr val="black"/>
                </a:solidFill>
                <a:latin typeface="Arial" panose="020B0604020202020204" pitchFamily="34" charset="0"/>
                <a:ea typeface="Verdana" panose="020B0604030504040204" pitchFamily="34" charset="0"/>
                <a:cs typeface="Arial" panose="020B0604020202020204" pitchFamily="34" charset="0"/>
              </a:rPr>
              <a:t>ChemAnalyst</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executed primary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surveys targeting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key participants including  industry experts through </a:t>
            </a:r>
            <a:r>
              <a:rPr kumimoji="0" lang="en-US" sz="1000" b="0" i="0" u="none" strike="noStrike" kern="1200" cap="none" spc="-2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Telephonic/ Face to Face </a:t>
            </a:r>
            <a:r>
              <a:rPr kumimoji="0" lang="en-US" sz="1000" b="0" i="0" u="none" strike="noStrike" kern="1200" cap="none" spc="-1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methodology. </a:t>
            </a:r>
            <a:r>
              <a:rPr lang="en-US" sz="1000" spc="-25" dirty="0" err="1">
                <a:solidFill>
                  <a:prstClr val="black"/>
                </a:solidFill>
                <a:latin typeface="Arial" panose="020B0604020202020204" pitchFamily="34" charset="0"/>
                <a:ea typeface="Verdana" panose="020B0604030504040204" pitchFamily="34" charset="0"/>
                <a:cs typeface="Arial" panose="020B0604020202020204" pitchFamily="34" charset="0"/>
              </a:rPr>
              <a:t>ChemAnalyst</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performed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periodical checks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on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data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being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collected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field surveys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with logic checks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and analyze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 results.</a:t>
            </a:r>
          </a:p>
        </p:txBody>
      </p:sp>
      <p:sp>
        <p:nvSpPr>
          <p:cNvPr id="55" name="object 49">
            <a:extLst>
              <a:ext uri="{FF2B5EF4-FFF2-40B4-BE49-F238E27FC236}">
                <a16:creationId xmlns:a16="http://schemas.microsoft.com/office/drawing/2014/main" id="{A2D7ADBB-886C-4389-ACCD-E412719DB5D7}"/>
              </a:ext>
            </a:extLst>
          </p:cNvPr>
          <p:cNvSpPr txBox="1"/>
          <p:nvPr/>
        </p:nvSpPr>
        <p:spPr>
          <a:xfrm>
            <a:off x="228007" y="683184"/>
            <a:ext cx="8252572" cy="980718"/>
          </a:xfrm>
          <a:prstGeom prst="rect">
            <a:avLst/>
          </a:prstGeom>
        </p:spPr>
        <p:txBody>
          <a:bodyPr vert="horz" wrap="square" lIns="0" tIns="85090" rIns="0" bIns="0" rtlCol="0">
            <a:spAutoFit/>
          </a:bodyPr>
          <a:lstStyle/>
          <a:p>
            <a:pPr marL="12700" marR="0" lvl="0" indent="0" algn="just" defTabSz="4572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methodology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for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this study was based on exhaustive Secondary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a:t>
            </a:r>
            <a:r>
              <a:rPr kumimoji="0" lang="en-US" sz="1000" b="0" i="0" u="none" strike="noStrike" kern="1200" cap="none" spc="13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followed by extensive Primary Research. </a:t>
            </a:r>
            <a:r>
              <a:rPr lang="en-US" sz="1000" spc="-5" dirty="0" err="1">
                <a:solidFill>
                  <a:prstClr val="black"/>
                </a:solidFill>
                <a:latin typeface="Arial" panose="020B0604020202020204" pitchFamily="34" charset="0"/>
                <a:ea typeface="Verdana" panose="020B0604030504040204" pitchFamily="34" charset="0"/>
                <a:cs typeface="Arial" panose="020B0604020202020204" pitchFamily="34" charset="0"/>
              </a:rPr>
              <a:t>ChemAnalyst</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deployed a dedicated team who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worked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dedicatedly for the Client to meet research objectives. </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 Secondary Search </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team conducted exhaustive secondary research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to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collect  the information on required set of data /information</a:t>
            </a:r>
          </a:p>
        </p:txBody>
      </p:sp>
      <p:sp>
        <p:nvSpPr>
          <p:cNvPr id="7" name="TextBox 6">
            <a:extLst>
              <a:ext uri="{FF2B5EF4-FFF2-40B4-BE49-F238E27FC236}">
                <a16:creationId xmlns:a16="http://schemas.microsoft.com/office/drawing/2014/main" id="{B21732A7-E8C5-49C7-9DDE-9589FDACB411}"/>
              </a:ext>
            </a:extLst>
          </p:cNvPr>
          <p:cNvSpPr txBox="1"/>
          <p:nvPr/>
        </p:nvSpPr>
        <p:spPr>
          <a:xfrm>
            <a:off x="132585" y="4903132"/>
            <a:ext cx="8830209" cy="294632"/>
          </a:xfrm>
          <a:prstGeom prst="rect">
            <a:avLst/>
          </a:prstGeom>
          <a:solidFill>
            <a:schemeClr val="accent4">
              <a:lumMod val="20000"/>
              <a:lumOff val="80000"/>
            </a:schemeClr>
          </a:solidFill>
        </p:spPr>
        <p:txBody>
          <a:bodyPr wrap="square" rtlCol="0" anchor="t">
            <a:spAutoFit/>
          </a:bodyPr>
          <a:lstStyle/>
          <a:p>
            <a:pPr algn="just">
              <a:lnSpc>
                <a:spcPct val="150000"/>
              </a:lnSpc>
            </a:pPr>
            <a:r>
              <a:rPr lang="en-IN" sz="1000" b="1" dirty="0">
                <a:latin typeface="Arial "/>
                <a:ea typeface="Verdana" panose="020B0604030504040204" pitchFamily="34" charset="0"/>
                <a:cs typeface="Arial" panose="020B0604020202020204" pitchFamily="34" charset="0"/>
              </a:rPr>
              <a:t>We completed multiple interviews in one organisation at different levels (Mid-Senior) and departments (Sales, Marketing, Production, etc)  </a:t>
            </a:r>
          </a:p>
        </p:txBody>
      </p:sp>
      <p:graphicFrame>
        <p:nvGraphicFramePr>
          <p:cNvPr id="8" name="Chart 7">
            <a:extLst>
              <a:ext uri="{FF2B5EF4-FFF2-40B4-BE49-F238E27FC236}">
                <a16:creationId xmlns:a16="http://schemas.microsoft.com/office/drawing/2014/main" id="{F916EFD1-0CB1-46EE-B761-DC5BEE8A616A}"/>
              </a:ext>
            </a:extLst>
          </p:cNvPr>
          <p:cNvGraphicFramePr/>
          <p:nvPr>
            <p:extLst>
              <p:ext uri="{D42A27DB-BD31-4B8C-83A1-F6EECF244321}">
                <p14:modId xmlns:p14="http://schemas.microsoft.com/office/powerpoint/2010/main" val="3707189047"/>
              </p:ext>
            </p:extLst>
          </p:nvPr>
        </p:nvGraphicFramePr>
        <p:xfrm>
          <a:off x="1908200" y="3207164"/>
          <a:ext cx="2724140" cy="16078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43314AB6-0DB8-43BF-AEDF-912F422F1982}"/>
              </a:ext>
            </a:extLst>
          </p:cNvPr>
          <p:cNvGraphicFramePr/>
          <p:nvPr>
            <p:extLst>
              <p:ext uri="{D42A27DB-BD31-4B8C-83A1-F6EECF244321}">
                <p14:modId xmlns:p14="http://schemas.microsoft.com/office/powerpoint/2010/main" val="986961735"/>
              </p:ext>
            </p:extLst>
          </p:nvPr>
        </p:nvGraphicFramePr>
        <p:xfrm>
          <a:off x="4559886" y="3207163"/>
          <a:ext cx="2724139" cy="1535872"/>
        </p:xfrm>
        <a:graphic>
          <a:graphicData uri="http://schemas.openxmlformats.org/drawingml/2006/chart">
            <c:chart xmlns:c="http://schemas.openxmlformats.org/drawingml/2006/chart" xmlns:r="http://schemas.openxmlformats.org/officeDocument/2006/relationships" r:id="rId3"/>
          </a:graphicData>
        </a:graphic>
      </p:graphicFrame>
      <p:sp>
        <p:nvSpPr>
          <p:cNvPr id="10" name="object 49">
            <a:extLst>
              <a:ext uri="{FF2B5EF4-FFF2-40B4-BE49-F238E27FC236}">
                <a16:creationId xmlns:a16="http://schemas.microsoft.com/office/drawing/2014/main" id="{2E9A2431-06F3-4681-84A4-6D0DDF45036A}"/>
              </a:ext>
            </a:extLst>
          </p:cNvPr>
          <p:cNvSpPr txBox="1"/>
          <p:nvPr/>
        </p:nvSpPr>
        <p:spPr>
          <a:xfrm>
            <a:off x="181204" y="5349085"/>
            <a:ext cx="8781589" cy="576761"/>
          </a:xfrm>
          <a:prstGeom prst="rect">
            <a:avLst/>
          </a:prstGeom>
        </p:spPr>
        <p:txBody>
          <a:bodyPr vert="horz" wrap="square" lIns="0" tIns="85090" rIns="0" bIns="0"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Phase-IV: Analysis of Information Developed and Submission of Report </a:t>
            </a:r>
          </a:p>
          <a:p>
            <a:pPr marL="171450" marR="0" lvl="0"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000" dirty="0" err="1">
                <a:solidFill>
                  <a:prstClr val="black"/>
                </a:solidFill>
                <a:latin typeface="Arial" panose="020B0604020202020204" pitchFamily="34" charset="0"/>
                <a:ea typeface="Verdana" panose="020B0604030504040204" pitchFamily="34" charset="0"/>
                <a:cs typeface="Arial" panose="020B0604020202020204" pitchFamily="34" charset="0"/>
              </a:rPr>
              <a:t>ChemAnalyst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lang="en-US" sz="1000" dirty="0">
                <a:solidFill>
                  <a:prstClr val="black"/>
                </a:solidFill>
                <a:latin typeface="Arial" panose="020B0604020202020204" pitchFamily="34" charset="0"/>
                <a:ea typeface="Verdana" panose="020B0604030504040204" pitchFamily="34" charset="0"/>
                <a:cs typeface="Arial" panose="020B0604020202020204" pitchFamily="34" charset="0"/>
              </a:rPr>
              <a:t>completed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analysis of collected set of information for target products and summarized key findings to client in the form of Report</a:t>
            </a:r>
          </a:p>
        </p:txBody>
      </p:sp>
    </p:spTree>
    <p:extLst>
      <p:ext uri="{BB962C8B-B14F-4D97-AF65-F5344CB8AC3E}">
        <p14:creationId xmlns:p14="http://schemas.microsoft.com/office/powerpoint/2010/main" val="679793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What is diesel exhaust fluid and why is it more important than ever? - CNET">
            <a:extLst>
              <a:ext uri="{FF2B5EF4-FFF2-40B4-BE49-F238E27FC236}">
                <a16:creationId xmlns:a16="http://schemas.microsoft.com/office/drawing/2014/main" id="{133A4B43-1384-597B-B94A-4C574C84C2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000"/>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307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EXECUTIVE SUMMARY</a:t>
            </a:r>
          </a:p>
        </p:txBody>
      </p:sp>
      <p:cxnSp>
        <p:nvCxnSpPr>
          <p:cNvPr id="3081" name="Straight Connector 308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942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3">
            <a:extLst>
              <a:ext uri="{FF2B5EF4-FFF2-40B4-BE49-F238E27FC236}">
                <a16:creationId xmlns:a16="http://schemas.microsoft.com/office/drawing/2014/main" id="{E0BC09FB-0E83-44E2-9E4D-B24E44803E71}"/>
              </a:ext>
            </a:extLst>
          </p:cNvPr>
          <p:cNvSpPr txBox="1">
            <a:spLocks/>
          </p:cNvSpPr>
          <p:nvPr/>
        </p:nvSpPr>
        <p:spPr>
          <a:xfrm>
            <a:off x="154753" y="193795"/>
            <a:ext cx="7417745"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IN" sz="1500" dirty="0">
                <a:solidFill>
                  <a:schemeClr val="tx1"/>
                </a:solidFill>
                <a:latin typeface="Arial" panose="020B0604020202020204" pitchFamily="34" charset="0"/>
                <a:ea typeface="Verdana" panose="020B0604030504040204" pitchFamily="34" charset="0"/>
              </a:rPr>
              <a:t>Executive Summary</a:t>
            </a:r>
          </a:p>
        </p:txBody>
      </p:sp>
      <p:sp>
        <p:nvSpPr>
          <p:cNvPr id="30" name="TextBox 29">
            <a:extLst>
              <a:ext uri="{FF2B5EF4-FFF2-40B4-BE49-F238E27FC236}">
                <a16:creationId xmlns:a16="http://schemas.microsoft.com/office/drawing/2014/main" id="{32F7231E-C733-C877-2ABB-1FFF571EA562}"/>
              </a:ext>
            </a:extLst>
          </p:cNvPr>
          <p:cNvSpPr txBox="1"/>
          <p:nvPr/>
        </p:nvSpPr>
        <p:spPr>
          <a:xfrm>
            <a:off x="154750" y="718569"/>
            <a:ext cx="6159431" cy="568810"/>
          </a:xfrm>
          <a:prstGeom prst="rect">
            <a:avLst/>
          </a:prstGeom>
          <a:noFill/>
        </p:spPr>
        <p:txBody>
          <a:bodyPr wrap="square" rtlCol="0">
            <a:spAutoFit/>
          </a:bodyPr>
          <a:lstStyle/>
          <a:p>
            <a:pPr defTabSz="457200">
              <a:lnSpc>
                <a:spcPct val="150000"/>
              </a:lnSpc>
              <a:tabLst>
                <a:tab pos="1714500" algn="l"/>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India </a:t>
            </a:r>
            <a:r>
              <a:rPr lang="en-US" sz="1100" b="1" dirty="0">
                <a:latin typeface="Arial" panose="020B0604020202020204" pitchFamily="34" charset="0"/>
                <a:ea typeface="Verdana" panose="020B0604030504040204" pitchFamily="34" charset="0"/>
                <a:cs typeface="Arial" panose="020B0604020202020204" pitchFamily="34" charset="0"/>
              </a:rPr>
              <a:t>Diesel Exhaust Fluid</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(AdBlue) </a:t>
            </a:r>
            <a:r>
              <a:rPr lang="en-US" sz="1100" b="1" dirty="0">
                <a:latin typeface="Arial" panose="020B0604020202020204" pitchFamily="34" charset="0"/>
                <a:ea typeface="Verdana" panose="020B0604030504040204" pitchFamily="34" charset="0"/>
                <a:cs typeface="Arial" panose="020B0604020202020204" pitchFamily="34" charset="0"/>
              </a:rPr>
              <a:t>Market Size, By Value (USD Billion), </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2017, 2021, 2025F, 2030F, 2035F, 2040F</a:t>
            </a:r>
            <a:endParaRPr lang="en-IN" sz="1100" b="1" dirty="0">
              <a:latin typeface="Arial" panose="020B0604020202020204" pitchFamily="34" charset="0"/>
              <a:ea typeface="Verdana" panose="020B0604030504040204" pitchFamily="34" charset="0"/>
              <a:cs typeface="Arial" panose="020B0604020202020204" pitchFamily="34" charset="0"/>
            </a:endParaRPr>
          </a:p>
        </p:txBody>
      </p:sp>
      <p:cxnSp>
        <p:nvCxnSpPr>
          <p:cNvPr id="33" name="Straight Arrow Connector 32">
            <a:extLst>
              <a:ext uri="{FF2B5EF4-FFF2-40B4-BE49-F238E27FC236}">
                <a16:creationId xmlns:a16="http://schemas.microsoft.com/office/drawing/2014/main" id="{3148122E-7487-46A5-7393-D8B4CDFE70B5}"/>
              </a:ext>
            </a:extLst>
          </p:cNvPr>
          <p:cNvCxnSpPr>
            <a:cxnSpLocks/>
          </p:cNvCxnSpPr>
          <p:nvPr/>
        </p:nvCxnSpPr>
        <p:spPr>
          <a:xfrm>
            <a:off x="5519579" y="1553803"/>
            <a:ext cx="0" cy="399593"/>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80330ED8-C963-698C-96E3-D3F14AE48CD6}"/>
              </a:ext>
            </a:extLst>
          </p:cNvPr>
          <p:cNvCxnSpPr>
            <a:cxnSpLocks/>
          </p:cNvCxnSpPr>
          <p:nvPr/>
        </p:nvCxnSpPr>
        <p:spPr>
          <a:xfrm rot="10800000" flipV="1">
            <a:off x="987625" y="1947305"/>
            <a:ext cx="1319737" cy="640513"/>
          </a:xfrm>
          <a:prstGeom prst="bentConnector3">
            <a:avLst>
              <a:gd name="adj1" fmla="val 99034"/>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AE96FF6F-8122-386A-1EAA-E4034BACD27F}"/>
              </a:ext>
            </a:extLst>
          </p:cNvPr>
          <p:cNvCxnSpPr>
            <a:cxnSpLocks/>
          </p:cNvCxnSpPr>
          <p:nvPr/>
        </p:nvCxnSpPr>
        <p:spPr>
          <a:xfrm>
            <a:off x="2439202" y="1965060"/>
            <a:ext cx="0" cy="539816"/>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09156DB4-39A7-A679-0390-62569B9D2039}"/>
              </a:ext>
            </a:extLst>
          </p:cNvPr>
          <p:cNvSpPr/>
          <p:nvPr/>
        </p:nvSpPr>
        <p:spPr>
          <a:xfrm>
            <a:off x="155223" y="3844592"/>
            <a:ext cx="6155467" cy="568810"/>
          </a:xfrm>
          <a:prstGeom prst="rect">
            <a:avLst/>
          </a:prstGeom>
        </p:spPr>
        <p:txBody>
          <a:bodyPr wrap="square">
            <a:spAutoFit/>
          </a:bodyPr>
          <a:lstStyle/>
          <a:p>
            <a:pPr defTabSz="457200">
              <a:lnSpc>
                <a:spcPct val="150000"/>
              </a:lnSpc>
              <a:tabLst>
                <a:tab pos="1714500" algn="l"/>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India </a:t>
            </a:r>
            <a:r>
              <a:rPr lang="en-US" sz="1100" b="1" dirty="0">
                <a:latin typeface="Arial" panose="020B0604020202020204" pitchFamily="34" charset="0"/>
                <a:ea typeface="Verdana" panose="020B0604030504040204" pitchFamily="34" charset="0"/>
                <a:cs typeface="Arial" panose="020B0604020202020204" pitchFamily="34" charset="0"/>
              </a:rPr>
              <a:t>Diesel Exhaust Fluid</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(AdBlue) </a:t>
            </a:r>
            <a:r>
              <a:rPr lang="en-US" sz="1100" b="1" dirty="0">
                <a:latin typeface="Arial" panose="020B0604020202020204" pitchFamily="34" charset="0"/>
                <a:ea typeface="Verdana" panose="020B0604030504040204" pitchFamily="34" charset="0"/>
                <a:cs typeface="Arial" panose="020B0604020202020204" pitchFamily="34" charset="0"/>
              </a:rPr>
              <a:t>Market Size, By Volume (in Billion </a:t>
            </a:r>
            <a:r>
              <a:rPr lang="en-US" sz="1100" b="1" dirty="0" err="1">
                <a:latin typeface="Arial" panose="020B0604020202020204" pitchFamily="34" charset="0"/>
                <a:ea typeface="Verdana" panose="020B0604030504040204" pitchFamily="34" charset="0"/>
                <a:cs typeface="Arial" panose="020B0604020202020204" pitchFamily="34" charset="0"/>
              </a:rPr>
              <a:t>Litres</a:t>
            </a:r>
            <a:r>
              <a:rPr lang="en-US" sz="1100" b="1" dirty="0">
                <a:latin typeface="Arial" panose="020B0604020202020204" pitchFamily="34" charset="0"/>
                <a:ea typeface="Verdana" panose="020B0604030504040204" pitchFamily="34" charset="0"/>
                <a:cs typeface="Arial" panose="020B0604020202020204" pitchFamily="34" charset="0"/>
              </a:rPr>
              <a:t>), </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2017, 2021, 2025F, 2030F, 2035F, 2040F</a:t>
            </a:r>
            <a:endParaRPr lang="en-IN" sz="1100" b="1" dirty="0">
              <a:latin typeface="Arial" panose="020B0604020202020204" pitchFamily="34" charset="0"/>
              <a:ea typeface="Verdana" panose="020B060403050404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FC34A96-29F8-21DF-B380-805157CF8725}"/>
              </a:ext>
            </a:extLst>
          </p:cNvPr>
          <p:cNvSpPr txBox="1"/>
          <p:nvPr/>
        </p:nvSpPr>
        <p:spPr>
          <a:xfrm>
            <a:off x="6025446" y="1105422"/>
            <a:ext cx="3028907" cy="1720151"/>
          </a:xfrm>
          <a:prstGeom prst="rect">
            <a:avLst/>
          </a:prstGeom>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1200" dirty="0">
                <a:solidFill>
                  <a:schemeClr val="bg1"/>
                </a:solidFill>
                <a:latin typeface="Arial" panose="020B0604020202020204" pitchFamily="34" charset="0"/>
                <a:cs typeface="Arial" panose="020B0604020202020204" pitchFamily="34" charset="0"/>
              </a:rPr>
              <a:t>India Diesel Exhaust Fluid market stood at USD 3.0 billion and is expected to reach USD 9.4 billion at a CAGR of 13.6% by 2030 and  USD 27.5 billion by the end of 2040 at a CAGR of 11.4%.</a:t>
            </a:r>
          </a:p>
          <a:p>
            <a:pPr algn="just">
              <a:lnSpc>
                <a:spcPct val="150000"/>
              </a:lnSpc>
            </a:pPr>
            <a:endParaRPr lang="en-US" sz="1200" dirty="0">
              <a:solidFill>
                <a:schemeClr val="bg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696DAB7-6497-8D17-22DE-4B27EC5C5232}"/>
              </a:ext>
            </a:extLst>
          </p:cNvPr>
          <p:cNvSpPr txBox="1"/>
          <p:nvPr/>
        </p:nvSpPr>
        <p:spPr>
          <a:xfrm>
            <a:off x="6025446" y="4169909"/>
            <a:ext cx="3028907" cy="1443152"/>
          </a:xfrm>
          <a:prstGeom prst="rect">
            <a:avLst/>
          </a:prstGeom>
          <a:solidFill>
            <a:schemeClr val="accent1">
              <a:lumMod val="5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1200" dirty="0">
                <a:solidFill>
                  <a:schemeClr val="bg1"/>
                </a:solidFill>
                <a:latin typeface="Arial" panose="020B0604020202020204" pitchFamily="34" charset="0"/>
                <a:cs typeface="Arial" panose="020B0604020202020204" pitchFamily="34" charset="0"/>
              </a:rPr>
              <a:t>Initiatives such as “</a:t>
            </a:r>
            <a:r>
              <a:rPr lang="en-US" sz="1200" b="1" dirty="0">
                <a:solidFill>
                  <a:schemeClr val="bg1"/>
                </a:solidFill>
                <a:latin typeface="Arial" panose="020B0604020202020204" pitchFamily="34" charset="0"/>
                <a:cs typeface="Arial" panose="020B0604020202020204" pitchFamily="34" charset="0"/>
              </a:rPr>
              <a:t>Make in India</a:t>
            </a:r>
            <a:r>
              <a:rPr lang="en-US" sz="1200" dirty="0">
                <a:solidFill>
                  <a:schemeClr val="bg1"/>
                </a:solidFill>
                <a:latin typeface="Arial" panose="020B0604020202020204" pitchFamily="34" charset="0"/>
                <a:cs typeface="Arial" panose="020B0604020202020204" pitchFamily="34" charset="0"/>
              </a:rPr>
              <a:t>” and the </a:t>
            </a:r>
            <a:r>
              <a:rPr lang="en-US" sz="1200" b="1" dirty="0">
                <a:solidFill>
                  <a:schemeClr val="bg1"/>
                </a:solidFill>
                <a:latin typeface="Arial" panose="020B0604020202020204" pitchFamily="34" charset="0"/>
                <a:cs typeface="Arial" panose="020B0604020202020204" pitchFamily="34" charset="0"/>
              </a:rPr>
              <a:t>PLI</a:t>
            </a:r>
            <a:r>
              <a:rPr lang="en-US" sz="1200" dirty="0">
                <a:solidFill>
                  <a:schemeClr val="bg1"/>
                </a:solidFill>
                <a:latin typeface="Arial" panose="020B0604020202020204" pitchFamily="34" charset="0"/>
                <a:cs typeface="Arial" panose="020B0604020202020204" pitchFamily="34" charset="0"/>
              </a:rPr>
              <a:t> Scheme improve the manufacturing sector dynamics of India, and hence more industries are established. </a:t>
            </a:r>
          </a:p>
        </p:txBody>
      </p:sp>
      <p:graphicFrame>
        <p:nvGraphicFramePr>
          <p:cNvPr id="10" name="Chart 9">
            <a:extLst>
              <a:ext uri="{FF2B5EF4-FFF2-40B4-BE49-F238E27FC236}">
                <a16:creationId xmlns:a16="http://schemas.microsoft.com/office/drawing/2014/main" id="{F9C85FB4-D200-839C-F437-761CF4A7F8FD}"/>
              </a:ext>
            </a:extLst>
          </p:cNvPr>
          <p:cNvGraphicFramePr/>
          <p:nvPr>
            <p:extLst>
              <p:ext uri="{D42A27DB-BD31-4B8C-83A1-F6EECF244321}">
                <p14:modId xmlns:p14="http://schemas.microsoft.com/office/powerpoint/2010/main" val="4249036108"/>
              </p:ext>
            </p:extLst>
          </p:nvPr>
        </p:nvGraphicFramePr>
        <p:xfrm>
          <a:off x="404511" y="1875705"/>
          <a:ext cx="5620935" cy="1854637"/>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Straight Arrow Connector 2">
            <a:extLst>
              <a:ext uri="{FF2B5EF4-FFF2-40B4-BE49-F238E27FC236}">
                <a16:creationId xmlns:a16="http://schemas.microsoft.com/office/drawing/2014/main" id="{E244F2ED-2D71-9AEC-15EE-C62E17641768}"/>
              </a:ext>
            </a:extLst>
          </p:cNvPr>
          <p:cNvCxnSpPr>
            <a:cxnSpLocks/>
            <a:stCxn id="8" idx="2"/>
          </p:cNvCxnSpPr>
          <p:nvPr/>
        </p:nvCxnSpPr>
        <p:spPr>
          <a:xfrm>
            <a:off x="5340831" y="4598386"/>
            <a:ext cx="0" cy="295379"/>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 name="Connector: Elbow 3">
            <a:extLst>
              <a:ext uri="{FF2B5EF4-FFF2-40B4-BE49-F238E27FC236}">
                <a16:creationId xmlns:a16="http://schemas.microsoft.com/office/drawing/2014/main" id="{3AACB145-0B69-5801-1FCC-525533310808}"/>
              </a:ext>
            </a:extLst>
          </p:cNvPr>
          <p:cNvCxnSpPr>
            <a:cxnSpLocks/>
          </p:cNvCxnSpPr>
          <p:nvPr/>
        </p:nvCxnSpPr>
        <p:spPr>
          <a:xfrm rot="10800000" flipV="1">
            <a:off x="777169" y="4741299"/>
            <a:ext cx="1319737" cy="640513"/>
          </a:xfrm>
          <a:prstGeom prst="bentConnector3">
            <a:avLst>
              <a:gd name="adj1" fmla="val 99034"/>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3686E1A1-DBF5-5234-956C-4C32956C2EA9}"/>
              </a:ext>
            </a:extLst>
          </p:cNvPr>
          <p:cNvCxnSpPr>
            <a:cxnSpLocks/>
          </p:cNvCxnSpPr>
          <p:nvPr/>
        </p:nvCxnSpPr>
        <p:spPr>
          <a:xfrm>
            <a:off x="2218806" y="4781981"/>
            <a:ext cx="0" cy="539816"/>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6" name="Oval 8">
            <a:extLst>
              <a:ext uri="{FF2B5EF4-FFF2-40B4-BE49-F238E27FC236}">
                <a16:creationId xmlns:a16="http://schemas.microsoft.com/office/drawing/2014/main" id="{4537AB2D-DE38-D967-6ADA-2FC9F31FBB65}"/>
              </a:ext>
            </a:extLst>
          </p:cNvPr>
          <p:cNvSpPr/>
          <p:nvPr/>
        </p:nvSpPr>
        <p:spPr>
          <a:xfrm>
            <a:off x="796354" y="4525140"/>
            <a:ext cx="1451480"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CAGR 2017-2021</a:t>
            </a:r>
          </a:p>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8.3%</a:t>
            </a:r>
          </a:p>
        </p:txBody>
      </p:sp>
      <p:cxnSp>
        <p:nvCxnSpPr>
          <p:cNvPr id="7" name="Straight Arrow Connector 6">
            <a:extLst>
              <a:ext uri="{FF2B5EF4-FFF2-40B4-BE49-F238E27FC236}">
                <a16:creationId xmlns:a16="http://schemas.microsoft.com/office/drawing/2014/main" id="{C9CE8196-91DF-2244-7009-D8EC33AE9BBC}"/>
              </a:ext>
            </a:extLst>
          </p:cNvPr>
          <p:cNvCxnSpPr>
            <a:cxnSpLocks/>
          </p:cNvCxnSpPr>
          <p:nvPr/>
        </p:nvCxnSpPr>
        <p:spPr>
          <a:xfrm>
            <a:off x="3761413" y="4589882"/>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8" name="Oval 8">
            <a:extLst>
              <a:ext uri="{FF2B5EF4-FFF2-40B4-BE49-F238E27FC236}">
                <a16:creationId xmlns:a16="http://schemas.microsoft.com/office/drawing/2014/main" id="{BE09A8C0-FD05-9CCB-AA5C-75B77B360FA7}"/>
              </a:ext>
            </a:extLst>
          </p:cNvPr>
          <p:cNvSpPr/>
          <p:nvPr/>
        </p:nvSpPr>
        <p:spPr>
          <a:xfrm>
            <a:off x="3761413" y="4389556"/>
            <a:ext cx="1579418"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CAGR 2025E-2027F</a:t>
            </a:r>
          </a:p>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10.5%</a:t>
            </a:r>
            <a:endParaRPr lang="en-US" sz="1000" b="1"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graphicFrame>
        <p:nvGraphicFramePr>
          <p:cNvPr id="9" name="Chart 8">
            <a:extLst>
              <a:ext uri="{FF2B5EF4-FFF2-40B4-BE49-F238E27FC236}">
                <a16:creationId xmlns:a16="http://schemas.microsoft.com/office/drawing/2014/main" id="{D17DA608-2D9F-E0B2-547F-6ABCCC896D4B}"/>
              </a:ext>
            </a:extLst>
          </p:cNvPr>
          <p:cNvGraphicFramePr/>
          <p:nvPr>
            <p:extLst>
              <p:ext uri="{D42A27DB-BD31-4B8C-83A1-F6EECF244321}">
                <p14:modId xmlns:p14="http://schemas.microsoft.com/office/powerpoint/2010/main" val="1511816214"/>
              </p:ext>
            </p:extLst>
          </p:nvPr>
        </p:nvGraphicFramePr>
        <p:xfrm>
          <a:off x="212031" y="4879688"/>
          <a:ext cx="5620935" cy="1854637"/>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Arrow Connector 11">
            <a:extLst>
              <a:ext uri="{FF2B5EF4-FFF2-40B4-BE49-F238E27FC236}">
                <a16:creationId xmlns:a16="http://schemas.microsoft.com/office/drawing/2014/main" id="{7626C488-DA5E-AE64-B259-6F467C032AFC}"/>
              </a:ext>
            </a:extLst>
          </p:cNvPr>
          <p:cNvCxnSpPr>
            <a:cxnSpLocks/>
          </p:cNvCxnSpPr>
          <p:nvPr/>
        </p:nvCxnSpPr>
        <p:spPr>
          <a:xfrm>
            <a:off x="3892653" y="1238669"/>
            <a:ext cx="0" cy="399593"/>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6E78B6C-F80F-9371-3F86-3D57347EFE22}"/>
              </a:ext>
            </a:extLst>
          </p:cNvPr>
          <p:cNvCxnSpPr>
            <a:cxnSpLocks/>
          </p:cNvCxnSpPr>
          <p:nvPr/>
        </p:nvCxnSpPr>
        <p:spPr>
          <a:xfrm>
            <a:off x="2508227" y="1171696"/>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4" name="Oval 8">
            <a:extLst>
              <a:ext uri="{FF2B5EF4-FFF2-40B4-BE49-F238E27FC236}">
                <a16:creationId xmlns:a16="http://schemas.microsoft.com/office/drawing/2014/main" id="{5EEF961B-14F6-AAB8-1383-5A728EE11901}"/>
              </a:ext>
            </a:extLst>
          </p:cNvPr>
          <p:cNvSpPr/>
          <p:nvPr/>
        </p:nvSpPr>
        <p:spPr>
          <a:xfrm>
            <a:off x="2491992" y="1001079"/>
            <a:ext cx="1407308"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CAGR 2021-2027F</a:t>
            </a:r>
          </a:p>
          <a:p>
            <a:pPr algn="ctr" defTabSz="457200">
              <a:defRPr/>
            </a:pPr>
            <a:r>
              <a:rPr lang="en-US" sz="1000" b="1" dirty="0">
                <a:solidFill>
                  <a:prstClr val="black"/>
                </a:solidFill>
                <a:latin typeface="Arial" panose="020B0604020202020204" pitchFamily="34" charset="0"/>
                <a:ea typeface="Verdana" panose="020B0604030504040204" pitchFamily="34" charset="0"/>
                <a:cs typeface="Arial" panose="020B0604020202020204" pitchFamily="34" charset="0"/>
              </a:rPr>
              <a:t>13.6%</a:t>
            </a:r>
          </a:p>
        </p:txBody>
      </p:sp>
      <p:sp>
        <p:nvSpPr>
          <p:cNvPr id="15" name="Oval 8">
            <a:extLst>
              <a:ext uri="{FF2B5EF4-FFF2-40B4-BE49-F238E27FC236}">
                <a16:creationId xmlns:a16="http://schemas.microsoft.com/office/drawing/2014/main" id="{47478B55-8DA9-7E64-0745-CE70F8CA8593}"/>
              </a:ext>
            </a:extLst>
          </p:cNvPr>
          <p:cNvSpPr/>
          <p:nvPr/>
        </p:nvSpPr>
        <p:spPr>
          <a:xfrm>
            <a:off x="1035840" y="1729143"/>
            <a:ext cx="1451480"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CAGR 2017-2021</a:t>
            </a:r>
          </a:p>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4.7%</a:t>
            </a:r>
          </a:p>
        </p:txBody>
      </p:sp>
      <p:sp>
        <p:nvSpPr>
          <p:cNvPr id="20" name="Oval 8">
            <a:extLst>
              <a:ext uri="{FF2B5EF4-FFF2-40B4-BE49-F238E27FC236}">
                <a16:creationId xmlns:a16="http://schemas.microsoft.com/office/drawing/2014/main" id="{6B8172A6-A040-B7E9-5A35-A2858E59038A}"/>
              </a:ext>
            </a:extLst>
          </p:cNvPr>
          <p:cNvSpPr/>
          <p:nvPr/>
        </p:nvSpPr>
        <p:spPr>
          <a:xfrm>
            <a:off x="3977744" y="1371496"/>
            <a:ext cx="1579418"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CAGR 2030F-2040F</a:t>
            </a:r>
          </a:p>
          <a:p>
            <a:pPr algn="ctr" defTabSz="457200">
              <a:defRPr/>
            </a:pPr>
            <a:r>
              <a:rPr lang="en-US" sz="1000" b="1" dirty="0">
                <a:solidFill>
                  <a:prstClr val="black"/>
                </a:solidFill>
                <a:latin typeface="Arial" panose="020B0604020202020204" pitchFamily="34" charset="0"/>
                <a:ea typeface="Verdana" panose="020B0604030504040204" pitchFamily="34" charset="0"/>
                <a:cs typeface="Arial" panose="020B0604020202020204" pitchFamily="34" charset="0"/>
              </a:rPr>
              <a:t>11.4%</a:t>
            </a:r>
          </a:p>
        </p:txBody>
      </p:sp>
      <p:cxnSp>
        <p:nvCxnSpPr>
          <p:cNvPr id="21" name="Straight Arrow Connector 20">
            <a:extLst>
              <a:ext uri="{FF2B5EF4-FFF2-40B4-BE49-F238E27FC236}">
                <a16:creationId xmlns:a16="http://schemas.microsoft.com/office/drawing/2014/main" id="{086CAC92-610C-B61E-B71D-EF7604098403}"/>
              </a:ext>
            </a:extLst>
          </p:cNvPr>
          <p:cNvCxnSpPr>
            <a:cxnSpLocks/>
          </p:cNvCxnSpPr>
          <p:nvPr/>
        </p:nvCxnSpPr>
        <p:spPr>
          <a:xfrm>
            <a:off x="3959077" y="1571827"/>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1B52616-566C-48C4-2CD4-8706FDB1AFEC}"/>
              </a:ext>
            </a:extLst>
          </p:cNvPr>
          <p:cNvCxnSpPr>
            <a:cxnSpLocks/>
          </p:cNvCxnSpPr>
          <p:nvPr/>
        </p:nvCxnSpPr>
        <p:spPr>
          <a:xfrm>
            <a:off x="3669901" y="4367874"/>
            <a:ext cx="0" cy="399593"/>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7969B08-DB8D-7E55-66EF-76169BF34954}"/>
              </a:ext>
            </a:extLst>
          </p:cNvPr>
          <p:cNvCxnSpPr>
            <a:cxnSpLocks/>
          </p:cNvCxnSpPr>
          <p:nvPr/>
        </p:nvCxnSpPr>
        <p:spPr>
          <a:xfrm>
            <a:off x="2283258" y="4357582"/>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8" name="Oval 8">
            <a:extLst>
              <a:ext uri="{FF2B5EF4-FFF2-40B4-BE49-F238E27FC236}">
                <a16:creationId xmlns:a16="http://schemas.microsoft.com/office/drawing/2014/main" id="{93E146F6-E647-4FA7-B729-899661BDCE66}"/>
              </a:ext>
            </a:extLst>
          </p:cNvPr>
          <p:cNvSpPr/>
          <p:nvPr/>
        </p:nvSpPr>
        <p:spPr>
          <a:xfrm>
            <a:off x="2267023" y="4143423"/>
            <a:ext cx="1407308"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CAGR 2025E-2027F</a:t>
            </a:r>
          </a:p>
          <a:p>
            <a:pPr algn="ctr" defTabSz="457200">
              <a:defRPr/>
            </a:pPr>
            <a:r>
              <a:rPr lang="en-US" sz="1000" b="1" dirty="0">
                <a:solidFill>
                  <a:prstClr val="black"/>
                </a:solidFill>
                <a:latin typeface="Arial" panose="020B0604020202020204" pitchFamily="34" charset="0"/>
                <a:ea typeface="Verdana" panose="020B0604030504040204" pitchFamily="34" charset="0"/>
                <a:cs typeface="Arial" panose="020B0604020202020204" pitchFamily="34" charset="0"/>
              </a:rPr>
              <a:t>11.1%</a:t>
            </a:r>
          </a:p>
        </p:txBody>
      </p:sp>
      <p:sp>
        <p:nvSpPr>
          <p:cNvPr id="2" name="TextBox 1">
            <a:extLst>
              <a:ext uri="{FF2B5EF4-FFF2-40B4-BE49-F238E27FC236}">
                <a16:creationId xmlns:a16="http://schemas.microsoft.com/office/drawing/2014/main" id="{C2AED4E9-359D-A63B-2BF3-3B0580964A25}"/>
              </a:ext>
            </a:extLst>
          </p:cNvPr>
          <p:cNvSpPr txBox="1"/>
          <p:nvPr/>
        </p:nvSpPr>
        <p:spPr>
          <a:xfrm>
            <a:off x="7256596" y="646828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8836BF2-A0EC-7C2E-BD2C-0FD7311F22F0}"/>
              </a:ext>
            </a:extLst>
          </p:cNvPr>
          <p:cNvSpPr txBox="1"/>
          <p:nvPr/>
        </p:nvSpPr>
        <p:spPr>
          <a:xfrm>
            <a:off x="6025445" y="2825573"/>
            <a:ext cx="3028907" cy="889154"/>
          </a:xfrm>
          <a:prstGeom prst="rect">
            <a:avLst/>
          </a:prstGeom>
          <a:solidFill>
            <a:schemeClr val="accent2"/>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1200" dirty="0">
                <a:solidFill>
                  <a:schemeClr val="bg1"/>
                </a:solidFill>
                <a:latin typeface="Arial" panose="020B0604020202020204" pitchFamily="34" charset="0"/>
                <a:cs typeface="Arial" panose="020B0604020202020204" pitchFamily="34" charset="0"/>
              </a:rPr>
              <a:t>Global Market 2017: 13.8 USD Billion</a:t>
            </a:r>
          </a:p>
          <a:p>
            <a:pPr algn="just">
              <a:lnSpc>
                <a:spcPct val="150000"/>
              </a:lnSpc>
            </a:pPr>
            <a:r>
              <a:rPr lang="en-US" sz="1200" dirty="0">
                <a:solidFill>
                  <a:schemeClr val="bg1"/>
                </a:solidFill>
                <a:latin typeface="Arial" panose="020B0604020202020204" pitchFamily="34" charset="0"/>
                <a:cs typeface="Arial" panose="020B0604020202020204" pitchFamily="34" charset="0"/>
              </a:rPr>
              <a:t>                       2021: 18 .4 USD Billion</a:t>
            </a:r>
          </a:p>
          <a:p>
            <a:pPr algn="just">
              <a:lnSpc>
                <a:spcPct val="150000"/>
              </a:lnSpc>
            </a:pPr>
            <a:r>
              <a:rPr lang="en-US" sz="1200" dirty="0">
                <a:solidFill>
                  <a:schemeClr val="bg1"/>
                </a:solidFill>
                <a:latin typeface="Arial" panose="020B0604020202020204" pitchFamily="34" charset="0"/>
                <a:cs typeface="Arial" panose="020B0604020202020204" pitchFamily="34" charset="0"/>
              </a:rPr>
              <a:t>                       2040:  88.8 USD Billion</a:t>
            </a:r>
          </a:p>
        </p:txBody>
      </p:sp>
      <p:sp>
        <p:nvSpPr>
          <p:cNvPr id="16" name="TextBox 15">
            <a:extLst>
              <a:ext uri="{FF2B5EF4-FFF2-40B4-BE49-F238E27FC236}">
                <a16:creationId xmlns:a16="http://schemas.microsoft.com/office/drawing/2014/main" id="{779ACDA3-2575-FC2D-CE7B-6C1AA15DCCD4}"/>
              </a:ext>
            </a:extLst>
          </p:cNvPr>
          <p:cNvSpPr txBox="1"/>
          <p:nvPr/>
        </p:nvSpPr>
        <p:spPr>
          <a:xfrm>
            <a:off x="6025445" y="5627448"/>
            <a:ext cx="3028907" cy="889154"/>
          </a:xfrm>
          <a:prstGeom prst="rect">
            <a:avLst/>
          </a:prstGeom>
          <a:solidFill>
            <a:schemeClr val="accent2"/>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1200" dirty="0">
                <a:solidFill>
                  <a:schemeClr val="bg1"/>
                </a:solidFill>
                <a:latin typeface="Arial" panose="020B0604020202020204" pitchFamily="34" charset="0"/>
                <a:cs typeface="Arial" panose="020B0604020202020204" pitchFamily="34" charset="0"/>
              </a:rPr>
              <a:t>Global Market 2017: 25.5 Billion </a:t>
            </a:r>
            <a:r>
              <a:rPr lang="en-US" sz="1200" dirty="0" err="1">
                <a:solidFill>
                  <a:schemeClr val="bg1"/>
                </a:solidFill>
                <a:latin typeface="Arial" panose="020B0604020202020204" pitchFamily="34" charset="0"/>
                <a:cs typeface="Arial" panose="020B0604020202020204" pitchFamily="34" charset="0"/>
              </a:rPr>
              <a:t>Litres</a:t>
            </a:r>
            <a:endParaRPr lang="en-US" sz="1200" dirty="0">
              <a:solidFill>
                <a:schemeClr val="bg1"/>
              </a:solidFill>
              <a:latin typeface="Arial" panose="020B0604020202020204" pitchFamily="34" charset="0"/>
              <a:cs typeface="Arial" panose="020B0604020202020204" pitchFamily="34" charset="0"/>
            </a:endParaRPr>
          </a:p>
          <a:p>
            <a:pPr algn="just">
              <a:lnSpc>
                <a:spcPct val="150000"/>
              </a:lnSpc>
            </a:pPr>
            <a:r>
              <a:rPr lang="en-US" sz="1200" dirty="0">
                <a:solidFill>
                  <a:schemeClr val="bg1"/>
                </a:solidFill>
                <a:latin typeface="Arial" panose="020B0604020202020204" pitchFamily="34" charset="0"/>
                <a:cs typeface="Arial" panose="020B0604020202020204" pitchFamily="34" charset="0"/>
              </a:rPr>
              <a:t>                       2021:  30.7 Billion </a:t>
            </a:r>
            <a:r>
              <a:rPr lang="en-US" sz="1200" dirty="0" err="1">
                <a:solidFill>
                  <a:schemeClr val="bg1"/>
                </a:solidFill>
                <a:latin typeface="Arial" panose="020B0604020202020204" pitchFamily="34" charset="0"/>
                <a:cs typeface="Arial" panose="020B0604020202020204" pitchFamily="34" charset="0"/>
              </a:rPr>
              <a:t>Litres</a:t>
            </a:r>
            <a:endParaRPr lang="en-US" sz="1200" dirty="0">
              <a:solidFill>
                <a:schemeClr val="bg1"/>
              </a:solidFill>
              <a:latin typeface="Arial" panose="020B0604020202020204" pitchFamily="34" charset="0"/>
              <a:cs typeface="Arial" panose="020B0604020202020204" pitchFamily="34" charset="0"/>
            </a:endParaRPr>
          </a:p>
          <a:p>
            <a:pPr algn="just">
              <a:lnSpc>
                <a:spcPct val="150000"/>
              </a:lnSpc>
            </a:pPr>
            <a:r>
              <a:rPr lang="en-US" sz="1200" dirty="0">
                <a:solidFill>
                  <a:schemeClr val="bg1"/>
                </a:solidFill>
                <a:latin typeface="Arial" panose="020B0604020202020204" pitchFamily="34" charset="0"/>
                <a:cs typeface="Arial" panose="020B0604020202020204" pitchFamily="34" charset="0"/>
              </a:rPr>
              <a:t>                       2040:  121.7 Billion </a:t>
            </a:r>
            <a:r>
              <a:rPr lang="en-US" sz="1200" dirty="0" err="1">
                <a:solidFill>
                  <a:schemeClr val="bg1"/>
                </a:solidFill>
                <a:latin typeface="Arial" panose="020B0604020202020204" pitchFamily="34" charset="0"/>
                <a:cs typeface="Arial" panose="020B0604020202020204" pitchFamily="34" charset="0"/>
              </a:rPr>
              <a:t>Litres</a:t>
            </a:r>
            <a:endParaRPr lang="en-US"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859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3">
            <a:extLst>
              <a:ext uri="{FF2B5EF4-FFF2-40B4-BE49-F238E27FC236}">
                <a16:creationId xmlns:a16="http://schemas.microsoft.com/office/drawing/2014/main" id="{E0BC09FB-0E83-44E2-9E4D-B24E44803E71}"/>
              </a:ext>
            </a:extLst>
          </p:cNvPr>
          <p:cNvSpPr txBox="1">
            <a:spLocks/>
          </p:cNvSpPr>
          <p:nvPr/>
        </p:nvSpPr>
        <p:spPr>
          <a:xfrm>
            <a:off x="154753" y="193795"/>
            <a:ext cx="7417745"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IN" sz="1400" dirty="0">
                <a:solidFill>
                  <a:schemeClr val="tx1"/>
                </a:solidFill>
                <a:latin typeface="Arial" panose="020B0604020202020204" pitchFamily="34" charset="0"/>
                <a:ea typeface="Verdana" panose="020B0604030504040204" pitchFamily="34" charset="0"/>
              </a:rPr>
              <a:t>Executive Summary</a:t>
            </a:r>
          </a:p>
        </p:txBody>
      </p:sp>
      <p:sp>
        <p:nvSpPr>
          <p:cNvPr id="30" name="TextBox 29">
            <a:extLst>
              <a:ext uri="{FF2B5EF4-FFF2-40B4-BE49-F238E27FC236}">
                <a16:creationId xmlns:a16="http://schemas.microsoft.com/office/drawing/2014/main" id="{32F7231E-C733-C877-2ABB-1FFF571EA562}"/>
              </a:ext>
            </a:extLst>
          </p:cNvPr>
          <p:cNvSpPr txBox="1"/>
          <p:nvPr/>
        </p:nvSpPr>
        <p:spPr>
          <a:xfrm>
            <a:off x="154750" y="718569"/>
            <a:ext cx="6957250" cy="314894"/>
          </a:xfrm>
          <a:prstGeom prst="rect">
            <a:avLst/>
          </a:prstGeom>
          <a:noFill/>
        </p:spPr>
        <p:txBody>
          <a:bodyPr wrap="square" rtlCol="0">
            <a:spAutoFit/>
          </a:bodyPr>
          <a:lstStyle/>
          <a:p>
            <a:pPr defTabSz="457200">
              <a:lnSpc>
                <a:spcPct val="150000"/>
              </a:lnSpc>
              <a:tabLst>
                <a:tab pos="1714500" algn="l"/>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India </a:t>
            </a:r>
            <a:r>
              <a:rPr lang="en-US" sz="1100" b="1" dirty="0">
                <a:latin typeface="Arial" panose="020B0604020202020204" pitchFamily="34" charset="0"/>
                <a:ea typeface="Verdana" panose="020B0604030504040204" pitchFamily="34" charset="0"/>
                <a:cs typeface="Arial" panose="020B0604020202020204" pitchFamily="34" charset="0"/>
              </a:rPr>
              <a:t>Diesel Exhaust Fluid </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(AdBlue) Market, By </a:t>
            </a:r>
            <a:r>
              <a:rPr lang="en-US" sz="1100" b="1" dirty="0">
                <a:latin typeface="Arial" panose="020B0604020202020204" pitchFamily="34" charset="0"/>
                <a:ea typeface="Verdana" panose="020B0604030504040204" pitchFamily="34" charset="0"/>
                <a:cs typeface="Arial" panose="020B0604020202020204" pitchFamily="34" charset="0"/>
              </a:rPr>
              <a:t>Application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Value (USD Billion), 2021 and 2040F</a:t>
            </a:r>
            <a:endParaRPr lang="en-IN" sz="1100" b="1" dirty="0">
              <a:latin typeface="Arial" panose="020B0604020202020204" pitchFamily="34" charset="0"/>
              <a:ea typeface="Verdana" panose="020B060403050404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09156DB4-39A7-A679-0390-62569B9D2039}"/>
              </a:ext>
            </a:extLst>
          </p:cNvPr>
          <p:cNvSpPr/>
          <p:nvPr/>
        </p:nvSpPr>
        <p:spPr>
          <a:xfrm>
            <a:off x="155222" y="3844592"/>
            <a:ext cx="7101373" cy="314894"/>
          </a:xfrm>
          <a:prstGeom prst="rect">
            <a:avLst/>
          </a:prstGeom>
        </p:spPr>
        <p:txBody>
          <a:bodyPr wrap="square">
            <a:spAutoFit/>
          </a:bodyPr>
          <a:lstStyle/>
          <a:p>
            <a:pPr defTabSz="457200">
              <a:lnSpc>
                <a:spcPct val="150000"/>
              </a:lnSpc>
              <a:tabLst>
                <a:tab pos="1714500" algn="l"/>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India </a:t>
            </a:r>
            <a:r>
              <a:rPr lang="en-US" sz="1100" b="1" dirty="0">
                <a:latin typeface="Arial" panose="020B0604020202020204" pitchFamily="34" charset="0"/>
                <a:ea typeface="Verdana" panose="020B0604030504040204" pitchFamily="34" charset="0"/>
                <a:cs typeface="Arial" panose="020B0604020202020204" pitchFamily="34" charset="0"/>
              </a:rPr>
              <a:t>Diesel Exhaust Fluid</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(AdBlue) Market, By Application, By Volume (</a:t>
            </a:r>
            <a:r>
              <a:rPr lang="en-US" sz="1100" b="1" dirty="0">
                <a:latin typeface="Arial" panose="020B0604020202020204" pitchFamily="34" charset="0"/>
                <a:ea typeface="Verdana" panose="020B0604030504040204" pitchFamily="34" charset="0"/>
                <a:cs typeface="Arial" panose="020B0604020202020204" pitchFamily="34" charset="0"/>
              </a:rPr>
              <a:t>Billion </a:t>
            </a:r>
            <a:r>
              <a:rPr lang="en-US" sz="1100" b="1" dirty="0" err="1">
                <a:latin typeface="Arial" panose="020B0604020202020204" pitchFamily="34" charset="0"/>
                <a:ea typeface="Verdana" panose="020B0604030504040204" pitchFamily="34" charset="0"/>
                <a:cs typeface="Arial" panose="020B0604020202020204" pitchFamily="34" charset="0"/>
              </a:rPr>
              <a:t>Litres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2021 and 2040F</a:t>
            </a:r>
            <a:endParaRPr lang="en-IN" sz="1100" b="1" dirty="0">
              <a:latin typeface="Arial" panose="020B0604020202020204" pitchFamily="34" charset="0"/>
              <a:ea typeface="Verdana" panose="020B060403050404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FC34A96-29F8-21DF-B380-805157CF8725}"/>
              </a:ext>
            </a:extLst>
          </p:cNvPr>
          <p:cNvSpPr txBox="1"/>
          <p:nvPr/>
        </p:nvSpPr>
        <p:spPr>
          <a:xfrm>
            <a:off x="154750" y="3065616"/>
            <a:ext cx="8813972" cy="612155"/>
          </a:xfrm>
          <a:prstGeom prst="rect">
            <a:avLst/>
          </a:prstGeom>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1200" dirty="0">
                <a:solidFill>
                  <a:schemeClr val="bg1"/>
                </a:solidFill>
                <a:latin typeface="Arial" panose="020B0604020202020204" pitchFamily="34" charset="0"/>
                <a:cs typeface="Arial" panose="020B0604020202020204" pitchFamily="34" charset="0"/>
              </a:rPr>
              <a:t>The rising environmental concern over the diesel and increase in awareness of the harmful emissions of diesel vehicles surge the market for Diesel Exhaust Fluid.</a:t>
            </a:r>
          </a:p>
        </p:txBody>
      </p:sp>
      <p:sp>
        <p:nvSpPr>
          <p:cNvPr id="39" name="TextBox 38">
            <a:extLst>
              <a:ext uri="{FF2B5EF4-FFF2-40B4-BE49-F238E27FC236}">
                <a16:creationId xmlns:a16="http://schemas.microsoft.com/office/drawing/2014/main" id="{B696DAB7-6497-8D17-22DE-4B27EC5C5232}"/>
              </a:ext>
            </a:extLst>
          </p:cNvPr>
          <p:cNvSpPr txBox="1"/>
          <p:nvPr/>
        </p:nvSpPr>
        <p:spPr>
          <a:xfrm>
            <a:off x="154750" y="5916025"/>
            <a:ext cx="8813972" cy="612155"/>
          </a:xfrm>
          <a:prstGeom prst="rect">
            <a:avLst/>
          </a:prstGeom>
          <a:solidFill>
            <a:schemeClr val="accent1">
              <a:lumMod val="5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1200" dirty="0">
                <a:solidFill>
                  <a:schemeClr val="bg1"/>
                </a:solidFill>
                <a:latin typeface="Arial" panose="020B0604020202020204" pitchFamily="34" charset="0"/>
                <a:cs typeface="Arial" panose="020B0604020202020204" pitchFamily="34" charset="0"/>
              </a:rPr>
              <a:t>The demand for Diesel Exhaust Fluid  from the automotive industry stood at USD 1.9 billion in 2021. Supportive government initiatives like adoption BS- VI norms enhance the demand for Diesel Exhaust Fluid  in India.</a:t>
            </a:r>
          </a:p>
        </p:txBody>
      </p:sp>
      <p:graphicFrame>
        <p:nvGraphicFramePr>
          <p:cNvPr id="11" name="Chart 10">
            <a:extLst>
              <a:ext uri="{FF2B5EF4-FFF2-40B4-BE49-F238E27FC236}">
                <a16:creationId xmlns:a16="http://schemas.microsoft.com/office/drawing/2014/main" id="{2EE828E0-8CFE-B955-6091-124F0BE84A0F}"/>
              </a:ext>
            </a:extLst>
          </p:cNvPr>
          <p:cNvGraphicFramePr/>
          <p:nvPr>
            <p:extLst>
              <p:ext uri="{D42A27DB-BD31-4B8C-83A1-F6EECF244321}">
                <p14:modId xmlns:p14="http://schemas.microsoft.com/office/powerpoint/2010/main" val="4091552697"/>
              </p:ext>
            </p:extLst>
          </p:nvPr>
        </p:nvGraphicFramePr>
        <p:xfrm>
          <a:off x="203828" y="4194507"/>
          <a:ext cx="3097822" cy="1737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8E5FBB92-E923-9E9B-CDC8-24115DCBB2DF}"/>
              </a:ext>
            </a:extLst>
          </p:cNvPr>
          <p:cNvGraphicFramePr/>
          <p:nvPr>
            <p:extLst>
              <p:ext uri="{D42A27DB-BD31-4B8C-83A1-F6EECF244321}">
                <p14:modId xmlns:p14="http://schemas.microsoft.com/office/powerpoint/2010/main" val="1400953589"/>
              </p:ext>
            </p:extLst>
          </p:nvPr>
        </p:nvGraphicFramePr>
        <p:xfrm>
          <a:off x="175278" y="1129546"/>
          <a:ext cx="3126371" cy="2024471"/>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866FFCA1-A95C-EE7F-FA4B-8D2C1C8CFDF0}"/>
              </a:ext>
            </a:extLst>
          </p:cNvPr>
          <p:cNvSpPr txBox="1"/>
          <p:nvPr/>
        </p:nvSpPr>
        <p:spPr>
          <a:xfrm>
            <a:off x="7256596" y="646828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4" name="Chart 3">
            <a:extLst>
              <a:ext uri="{FF2B5EF4-FFF2-40B4-BE49-F238E27FC236}">
                <a16:creationId xmlns:a16="http://schemas.microsoft.com/office/drawing/2014/main" id="{297B4852-70A3-E662-8A04-CF504010E834}"/>
              </a:ext>
            </a:extLst>
          </p:cNvPr>
          <p:cNvGraphicFramePr/>
          <p:nvPr>
            <p:extLst>
              <p:ext uri="{D42A27DB-BD31-4B8C-83A1-F6EECF244321}">
                <p14:modId xmlns:p14="http://schemas.microsoft.com/office/powerpoint/2010/main" val="778144813"/>
              </p:ext>
            </p:extLst>
          </p:nvPr>
        </p:nvGraphicFramePr>
        <p:xfrm>
          <a:off x="5025573" y="1101037"/>
          <a:ext cx="3126371" cy="202447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F31F01AC-D30B-F0A8-408B-D3AC7F5BA5F4}"/>
              </a:ext>
            </a:extLst>
          </p:cNvPr>
          <p:cNvGraphicFramePr/>
          <p:nvPr>
            <p:extLst>
              <p:ext uri="{D42A27DB-BD31-4B8C-83A1-F6EECF244321}">
                <p14:modId xmlns:p14="http://schemas.microsoft.com/office/powerpoint/2010/main" val="2814268672"/>
              </p:ext>
            </p:extLst>
          </p:nvPr>
        </p:nvGraphicFramePr>
        <p:xfrm>
          <a:off x="5025573" y="4194507"/>
          <a:ext cx="3097822" cy="173766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919141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1591</TotalTime>
  <Words>6278</Words>
  <Application>Microsoft Office PowerPoint</Application>
  <PresentationFormat>On-screen Show (4:3)</PresentationFormat>
  <Paragraphs>870</Paragraphs>
  <Slides>52</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vt:lpstr>
      <vt:lpstr>Arial </vt:lpstr>
      <vt:lpstr>Arial MT</vt:lpstr>
      <vt:lpstr>Calibri</vt:lpstr>
      <vt:lpstr>Calibri Light</vt:lpstr>
      <vt:lpstr>Montserrat</vt:lpstr>
      <vt:lpstr>Neue Haas Grotesk Display Std 75</vt:lpstr>
      <vt:lpstr>Times New Roman</vt:lpstr>
      <vt:lpstr>Univers-Light-Normal</vt:lpstr>
      <vt:lpstr>Verdana</vt:lpstr>
      <vt:lpstr>Wingdings</vt:lpstr>
      <vt:lpstr>Office Theme</vt:lpstr>
      <vt:lpstr>REPORT ON- Market and Business  Environment Report— Diesel Exhaust Fluid (AdBlue)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Rajat Sharma</dc:creator>
  <cp:lastModifiedBy>Hardik Malhotra</cp:lastModifiedBy>
  <cp:revision>77</cp:revision>
  <dcterms:created xsi:type="dcterms:W3CDTF">2022-12-02T10:19:58Z</dcterms:created>
  <dcterms:modified xsi:type="dcterms:W3CDTF">2023-04-05T10:14:29Z</dcterms:modified>
</cp:coreProperties>
</file>